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notesMasterIdLst>
    <p:notesMasterId r:id="rId83"/>
  </p:notesMasterIdLst>
  <p:sldIdLst>
    <p:sldId id="256" r:id="rId2"/>
    <p:sldId id="257" r:id="rId3"/>
    <p:sldId id="258" r:id="rId4"/>
    <p:sldId id="355" r:id="rId5"/>
    <p:sldId id="357" r:id="rId6"/>
    <p:sldId id="259" r:id="rId7"/>
    <p:sldId id="260" r:id="rId8"/>
    <p:sldId id="261" r:id="rId9"/>
    <p:sldId id="262" r:id="rId10"/>
    <p:sldId id="263" r:id="rId11"/>
    <p:sldId id="264" r:id="rId12"/>
    <p:sldId id="265" r:id="rId13"/>
    <p:sldId id="266" r:id="rId14"/>
    <p:sldId id="274" r:id="rId15"/>
    <p:sldId id="275" r:id="rId16"/>
    <p:sldId id="276" r:id="rId17"/>
    <p:sldId id="277" r:id="rId18"/>
    <p:sldId id="278" r:id="rId19"/>
    <p:sldId id="279" r:id="rId20"/>
    <p:sldId id="280" r:id="rId21"/>
    <p:sldId id="281" r:id="rId22"/>
    <p:sldId id="315" r:id="rId23"/>
    <p:sldId id="282" r:id="rId24"/>
    <p:sldId id="358" r:id="rId25"/>
    <p:sldId id="359" r:id="rId26"/>
    <p:sldId id="360" r:id="rId27"/>
    <p:sldId id="361" r:id="rId28"/>
    <p:sldId id="362" r:id="rId29"/>
    <p:sldId id="363" r:id="rId30"/>
    <p:sldId id="364" r:id="rId31"/>
    <p:sldId id="366" r:id="rId32"/>
    <p:sldId id="367" r:id="rId33"/>
    <p:sldId id="368" r:id="rId34"/>
    <p:sldId id="286" r:id="rId35"/>
    <p:sldId id="287" r:id="rId36"/>
    <p:sldId id="316" r:id="rId37"/>
    <p:sldId id="369" r:id="rId38"/>
    <p:sldId id="289" r:id="rId39"/>
    <p:sldId id="290" r:id="rId40"/>
    <p:sldId id="371" r:id="rId41"/>
    <p:sldId id="291" r:id="rId42"/>
    <p:sldId id="292" r:id="rId43"/>
    <p:sldId id="293" r:id="rId44"/>
    <p:sldId id="294" r:id="rId45"/>
    <p:sldId id="295" r:id="rId46"/>
    <p:sldId id="296" r:id="rId47"/>
    <p:sldId id="297" r:id="rId48"/>
    <p:sldId id="317" r:id="rId49"/>
    <p:sldId id="318" r:id="rId50"/>
    <p:sldId id="319" r:id="rId51"/>
    <p:sldId id="320" r:id="rId52"/>
    <p:sldId id="356" r:id="rId53"/>
    <p:sldId id="321" r:id="rId54"/>
    <p:sldId id="322" r:id="rId55"/>
    <p:sldId id="323" r:id="rId56"/>
    <p:sldId id="372" r:id="rId57"/>
    <p:sldId id="325" r:id="rId58"/>
    <p:sldId id="326" r:id="rId59"/>
    <p:sldId id="327" r:id="rId60"/>
    <p:sldId id="328" r:id="rId61"/>
    <p:sldId id="329" r:id="rId62"/>
    <p:sldId id="330" r:id="rId63"/>
    <p:sldId id="331" r:id="rId64"/>
    <p:sldId id="334" r:id="rId65"/>
    <p:sldId id="335" r:id="rId66"/>
    <p:sldId id="365" r:id="rId67"/>
    <p:sldId id="336" r:id="rId68"/>
    <p:sldId id="337" r:id="rId69"/>
    <p:sldId id="338" r:id="rId70"/>
    <p:sldId id="340" r:id="rId71"/>
    <p:sldId id="341" r:id="rId72"/>
    <p:sldId id="342" r:id="rId73"/>
    <p:sldId id="344" r:id="rId74"/>
    <p:sldId id="345" r:id="rId75"/>
    <p:sldId id="346" r:id="rId76"/>
    <p:sldId id="347" r:id="rId77"/>
    <p:sldId id="348" r:id="rId78"/>
    <p:sldId id="350" r:id="rId79"/>
    <p:sldId id="351" r:id="rId80"/>
    <p:sldId id="352" r:id="rId81"/>
    <p:sldId id="354" r:id="rId82"/>
  </p:sldIdLst>
  <p:sldSz cx="9144000" cy="6858000" type="screen4x3"/>
  <p:notesSz cx="6858000" cy="9144000"/>
  <p:defaultTextStyle>
    <a:defPPr>
      <a:defRPr lang="en"/>
    </a:defPPr>
    <a:lvl1pPr algn="l" rtl="0" fontAlgn="base">
      <a:spcBef>
        <a:spcPct val="0"/>
      </a:spcBef>
      <a:spcAft>
        <a:spcPct val="0"/>
      </a:spcAft>
      <a:defRPr kern="1200">
        <a:solidFill>
          <a:schemeClr val="tx1"/>
        </a:solidFill>
        <a:latin typeface="Arial" pitchFamily="34" charset="0"/>
        <a:ea typeface="+mn-ea"/>
        <a:cs typeface="Arial" pitchFamily="34" charset="0"/>
      </a:defRPr>
    </a:lvl1pPr>
    <a:lvl2pPr marL="457200" algn="l" rtl="0" fontAlgn="base">
      <a:spcBef>
        <a:spcPct val="0"/>
      </a:spcBef>
      <a:spcAft>
        <a:spcPct val="0"/>
      </a:spcAft>
      <a:defRPr kern="1200">
        <a:solidFill>
          <a:schemeClr val="tx1"/>
        </a:solidFill>
        <a:latin typeface="Arial" pitchFamily="34" charset="0"/>
        <a:ea typeface="+mn-ea"/>
        <a:cs typeface="Arial" pitchFamily="34" charset="0"/>
      </a:defRPr>
    </a:lvl2pPr>
    <a:lvl3pPr marL="914400" algn="l" rtl="0" fontAlgn="base">
      <a:spcBef>
        <a:spcPct val="0"/>
      </a:spcBef>
      <a:spcAft>
        <a:spcPct val="0"/>
      </a:spcAft>
      <a:defRPr kern="1200">
        <a:solidFill>
          <a:schemeClr val="tx1"/>
        </a:solidFill>
        <a:latin typeface="Arial" pitchFamily="34" charset="0"/>
        <a:ea typeface="+mn-ea"/>
        <a:cs typeface="Arial" pitchFamily="34" charset="0"/>
      </a:defRPr>
    </a:lvl3pPr>
    <a:lvl4pPr marL="1371600" algn="l" rtl="0" fontAlgn="base">
      <a:spcBef>
        <a:spcPct val="0"/>
      </a:spcBef>
      <a:spcAft>
        <a:spcPct val="0"/>
      </a:spcAft>
      <a:defRPr kern="1200">
        <a:solidFill>
          <a:schemeClr val="tx1"/>
        </a:solidFill>
        <a:latin typeface="Arial" pitchFamily="34" charset="0"/>
        <a:ea typeface="+mn-ea"/>
        <a:cs typeface="Arial" pitchFamily="34" charset="0"/>
      </a:defRPr>
    </a:lvl4pPr>
    <a:lvl5pPr marL="1828800" algn="l" rtl="0" fontAlgn="base">
      <a:spcBef>
        <a:spcPct val="0"/>
      </a:spcBef>
      <a:spcAft>
        <a:spcPct val="0"/>
      </a:spcAft>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3" d="100"/>
          <a:sy n="83" d="100"/>
        </p:scale>
        <p:origin x="-1426" y="-77"/>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tableStyles" Target="tableStyles.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A6123C8D-7708-4CA9-A84A-15795312AAB1}" type="datetimeFigureOut">
              <a:rPr lang="en-US"/>
              <a:pPr>
                <a:defRPr/>
              </a:pPr>
              <a:t>9/10/2023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EBE1A520-E86D-4F5D-9EF5-22EBFBD8EBBA}" type="slidenum">
              <a:rPr lang="en-US"/>
              <a:pPr>
                <a:defRPr/>
              </a:pPr>
              <a:t>‹#›</a:t>
            </a:fld>
            <a:endParaRPr lang="en-US"/>
          </a:p>
        </p:txBody>
      </p:sp>
    </p:spTree>
    <p:extLst>
      <p:ext uri="{BB962C8B-B14F-4D97-AF65-F5344CB8AC3E}">
        <p14:creationId xmlns:p14="http://schemas.microsoft.com/office/powerpoint/2010/main" val="92095183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4994" name="Rectangle 6"/>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E700906B-4236-47E5-89CF-4CB237885DE1}" type="slidenum">
              <a:rPr lang="en-US" smtClean="0"/>
              <a:pPr fontAlgn="base">
                <a:spcBef>
                  <a:spcPct val="0"/>
                </a:spcBef>
                <a:spcAft>
                  <a:spcPct val="0"/>
                </a:spcAft>
                <a:defRPr/>
              </a:pPr>
              <a:t>48</a:t>
            </a:fld>
            <a:endParaRPr lang="en-US"/>
          </a:p>
        </p:txBody>
      </p:sp>
      <p:sp>
        <p:nvSpPr>
          <p:cNvPr id="87043" name="Rectangle 1"/>
          <p:cNvSpPr>
            <a:spLocks noGrp="1" noRot="1" noChangeAspect="1" noChangeArrowheads="1" noTextEdit="1"/>
          </p:cNvSpPr>
          <p:nvPr>
            <p:ph type="sldImg"/>
          </p:nvPr>
        </p:nvSpPr>
        <p:spPr bwMode="auto">
          <a:xfrm>
            <a:off x="1143000" y="693738"/>
            <a:ext cx="4572000" cy="3429000"/>
          </a:xfrm>
          <a:solidFill>
            <a:srgbClr val="FFFFFF"/>
          </a:solidFill>
          <a:ln>
            <a:solidFill>
              <a:srgbClr val="000000"/>
            </a:solidFill>
            <a:miter lim="800000"/>
            <a:headEnd/>
            <a:tailEnd/>
          </a:ln>
        </p:spPr>
      </p:sp>
      <p:sp>
        <p:nvSpPr>
          <p:cNvPr id="87044" name="Rectangle 2"/>
          <p:cNvSpPr>
            <a:spLocks noGrp="1" noChangeArrowheads="1"/>
          </p:cNvSpPr>
          <p:nvPr>
            <p:ph type="body" idx="1"/>
          </p:nvPr>
        </p:nvSpPr>
        <p:spPr bwMode="auto">
          <a:xfrm>
            <a:off x="685800" y="4341813"/>
            <a:ext cx="5487988" cy="4114800"/>
          </a:xfrm>
          <a:noFill/>
        </p:spPr>
        <p:txBody>
          <a:bodyPr wrap="none" numCol="1" anchor="ctr" anchorCtr="0" compatLnSpc="1">
            <a:prstTxWarp prst="textNoShape">
              <a:avLst/>
            </a:prstTxWarp>
          </a:bodyPr>
          <a:lstStyle/>
          <a:p>
            <a:pPr eaLnBrk="1" hangingPunct="1">
              <a:spcBef>
                <a:spcPct val="0"/>
              </a:spcBef>
            </a:pPr>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3186" name="Rectangle 6"/>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F9D7C054-0BAB-4F44-BC9A-D272B04C0E3D}" type="slidenum">
              <a:rPr lang="en-US" smtClean="0"/>
              <a:pPr fontAlgn="base">
                <a:spcBef>
                  <a:spcPct val="0"/>
                </a:spcBef>
                <a:spcAft>
                  <a:spcPct val="0"/>
                </a:spcAft>
                <a:defRPr/>
              </a:pPr>
              <a:t>57</a:t>
            </a:fld>
            <a:endParaRPr lang="en-US"/>
          </a:p>
        </p:txBody>
      </p:sp>
      <p:sp>
        <p:nvSpPr>
          <p:cNvPr id="96259" name="Rectangle 1"/>
          <p:cNvSpPr>
            <a:spLocks noGrp="1" noRot="1" noChangeAspect="1" noChangeArrowheads="1" noTextEdit="1"/>
          </p:cNvSpPr>
          <p:nvPr>
            <p:ph type="sldImg"/>
          </p:nvPr>
        </p:nvSpPr>
        <p:spPr bwMode="auto">
          <a:xfrm>
            <a:off x="1143000" y="693738"/>
            <a:ext cx="4572000" cy="3429000"/>
          </a:xfrm>
          <a:solidFill>
            <a:srgbClr val="FFFFFF"/>
          </a:solidFill>
          <a:ln>
            <a:solidFill>
              <a:srgbClr val="000000"/>
            </a:solidFill>
            <a:miter lim="800000"/>
            <a:headEnd/>
            <a:tailEnd/>
          </a:ln>
        </p:spPr>
      </p:sp>
      <p:sp>
        <p:nvSpPr>
          <p:cNvPr id="96260" name="Rectangle 2"/>
          <p:cNvSpPr>
            <a:spLocks noGrp="1" noChangeArrowheads="1"/>
          </p:cNvSpPr>
          <p:nvPr>
            <p:ph type="body" idx="1"/>
          </p:nvPr>
        </p:nvSpPr>
        <p:spPr bwMode="auto">
          <a:xfrm>
            <a:off x="685800" y="4341813"/>
            <a:ext cx="5487988" cy="4114800"/>
          </a:xfrm>
          <a:noFill/>
        </p:spPr>
        <p:txBody>
          <a:bodyPr wrap="none" numCol="1" anchor="ctr" anchorCtr="0" compatLnSpc="1">
            <a:prstTxWarp prst="textNoShape">
              <a:avLst/>
            </a:prstTxWarp>
          </a:bodyPr>
          <a:lstStyle/>
          <a:p>
            <a:pPr eaLnBrk="1" hangingPunct="1">
              <a:spcBef>
                <a:spcPct val="0"/>
              </a:spcBef>
            </a:pPr>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4210" name="Rectangle 6"/>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6A0EB458-34C8-4FA4-9C86-F286079EAD29}" type="slidenum">
              <a:rPr lang="en-US" smtClean="0"/>
              <a:pPr fontAlgn="base">
                <a:spcBef>
                  <a:spcPct val="0"/>
                </a:spcBef>
                <a:spcAft>
                  <a:spcPct val="0"/>
                </a:spcAft>
                <a:defRPr/>
              </a:pPr>
              <a:t>58</a:t>
            </a:fld>
            <a:endParaRPr lang="en-US"/>
          </a:p>
        </p:txBody>
      </p:sp>
      <p:sp>
        <p:nvSpPr>
          <p:cNvPr id="97283" name="Rectangle 1"/>
          <p:cNvSpPr>
            <a:spLocks noGrp="1" noRot="1" noChangeAspect="1" noChangeArrowheads="1" noTextEdit="1"/>
          </p:cNvSpPr>
          <p:nvPr>
            <p:ph type="sldImg"/>
          </p:nvPr>
        </p:nvSpPr>
        <p:spPr bwMode="auto">
          <a:xfrm>
            <a:off x="1143000" y="693738"/>
            <a:ext cx="4572000" cy="3429000"/>
          </a:xfrm>
          <a:solidFill>
            <a:srgbClr val="FFFFFF"/>
          </a:solidFill>
          <a:ln>
            <a:solidFill>
              <a:srgbClr val="000000"/>
            </a:solidFill>
            <a:miter lim="800000"/>
            <a:headEnd/>
            <a:tailEnd/>
          </a:ln>
        </p:spPr>
      </p:sp>
      <p:sp>
        <p:nvSpPr>
          <p:cNvPr id="97284" name="Rectangle 2"/>
          <p:cNvSpPr>
            <a:spLocks noGrp="1" noChangeArrowheads="1"/>
          </p:cNvSpPr>
          <p:nvPr>
            <p:ph type="body" idx="1"/>
          </p:nvPr>
        </p:nvSpPr>
        <p:spPr bwMode="auto">
          <a:xfrm>
            <a:off x="685800" y="4341813"/>
            <a:ext cx="5487988" cy="4114800"/>
          </a:xfrm>
          <a:noFill/>
        </p:spPr>
        <p:txBody>
          <a:bodyPr wrap="none" numCol="1" anchor="ctr" anchorCtr="0" compatLnSpc="1">
            <a:prstTxWarp prst="textNoShape">
              <a:avLst/>
            </a:prstTxWarp>
          </a:bodyPr>
          <a:lstStyle/>
          <a:p>
            <a:pPr eaLnBrk="1" hangingPunct="1">
              <a:spcBef>
                <a:spcPct val="0"/>
              </a:spcBef>
            </a:pPr>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5234" name="Rectangle 6"/>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00D4BEB3-AB30-4C2B-A8DE-565B2CEA94CF}" type="slidenum">
              <a:rPr lang="en-US" smtClean="0"/>
              <a:pPr fontAlgn="base">
                <a:spcBef>
                  <a:spcPct val="0"/>
                </a:spcBef>
                <a:spcAft>
                  <a:spcPct val="0"/>
                </a:spcAft>
                <a:defRPr/>
              </a:pPr>
              <a:t>59</a:t>
            </a:fld>
            <a:endParaRPr lang="en-US"/>
          </a:p>
        </p:txBody>
      </p:sp>
      <p:sp>
        <p:nvSpPr>
          <p:cNvPr id="98307" name="Rectangle 1"/>
          <p:cNvSpPr>
            <a:spLocks noGrp="1" noRot="1" noChangeAspect="1" noChangeArrowheads="1" noTextEdit="1"/>
          </p:cNvSpPr>
          <p:nvPr>
            <p:ph type="sldImg"/>
          </p:nvPr>
        </p:nvSpPr>
        <p:spPr bwMode="auto">
          <a:xfrm>
            <a:off x="1143000" y="693738"/>
            <a:ext cx="4572000" cy="3429000"/>
          </a:xfrm>
          <a:solidFill>
            <a:srgbClr val="FFFFFF"/>
          </a:solidFill>
          <a:ln>
            <a:solidFill>
              <a:srgbClr val="000000"/>
            </a:solidFill>
            <a:miter lim="800000"/>
            <a:headEnd/>
            <a:tailEnd/>
          </a:ln>
        </p:spPr>
      </p:sp>
      <p:sp>
        <p:nvSpPr>
          <p:cNvPr id="98308" name="Rectangle 2"/>
          <p:cNvSpPr>
            <a:spLocks noGrp="1" noChangeArrowheads="1"/>
          </p:cNvSpPr>
          <p:nvPr>
            <p:ph type="body" idx="1"/>
          </p:nvPr>
        </p:nvSpPr>
        <p:spPr bwMode="auto">
          <a:xfrm>
            <a:off x="685800" y="4341813"/>
            <a:ext cx="5487988" cy="4114800"/>
          </a:xfrm>
          <a:noFill/>
        </p:spPr>
        <p:txBody>
          <a:bodyPr wrap="none" numCol="1" anchor="ctr" anchorCtr="0" compatLnSpc="1">
            <a:prstTxWarp prst="textNoShape">
              <a:avLst/>
            </a:prstTxWarp>
          </a:bodyPr>
          <a:lstStyle/>
          <a:p>
            <a:pPr eaLnBrk="1" hangingPunct="1">
              <a:spcBef>
                <a:spcPct val="0"/>
              </a:spcBef>
            </a:pPr>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6258" name="Rectangle 6"/>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F24C8436-8949-41EA-AF91-8DDA138C0840}" type="slidenum">
              <a:rPr lang="en-US" smtClean="0"/>
              <a:pPr fontAlgn="base">
                <a:spcBef>
                  <a:spcPct val="0"/>
                </a:spcBef>
                <a:spcAft>
                  <a:spcPct val="0"/>
                </a:spcAft>
                <a:defRPr/>
              </a:pPr>
              <a:t>60</a:t>
            </a:fld>
            <a:endParaRPr lang="en-US"/>
          </a:p>
        </p:txBody>
      </p:sp>
      <p:sp>
        <p:nvSpPr>
          <p:cNvPr id="99331" name="Rectangle 1"/>
          <p:cNvSpPr>
            <a:spLocks noGrp="1" noRot="1" noChangeAspect="1" noChangeArrowheads="1" noTextEdit="1"/>
          </p:cNvSpPr>
          <p:nvPr>
            <p:ph type="sldImg"/>
          </p:nvPr>
        </p:nvSpPr>
        <p:spPr bwMode="auto">
          <a:xfrm>
            <a:off x="1143000" y="693738"/>
            <a:ext cx="4572000" cy="3429000"/>
          </a:xfrm>
          <a:solidFill>
            <a:srgbClr val="FFFFFF"/>
          </a:solidFill>
          <a:ln>
            <a:solidFill>
              <a:srgbClr val="000000"/>
            </a:solidFill>
            <a:miter lim="800000"/>
            <a:headEnd/>
            <a:tailEnd/>
          </a:ln>
        </p:spPr>
      </p:sp>
      <p:sp>
        <p:nvSpPr>
          <p:cNvPr id="99332" name="Rectangle 2"/>
          <p:cNvSpPr>
            <a:spLocks noGrp="1" noChangeArrowheads="1"/>
          </p:cNvSpPr>
          <p:nvPr>
            <p:ph type="body" idx="1"/>
          </p:nvPr>
        </p:nvSpPr>
        <p:spPr bwMode="auto">
          <a:xfrm>
            <a:off x="685800" y="4341813"/>
            <a:ext cx="5487988" cy="4114800"/>
          </a:xfrm>
          <a:noFill/>
        </p:spPr>
        <p:txBody>
          <a:bodyPr wrap="none" numCol="1" anchor="ctr" anchorCtr="0" compatLnSpc="1">
            <a:prstTxWarp prst="textNoShape">
              <a:avLst/>
            </a:prstTxWarp>
          </a:bodyPr>
          <a:lstStyle/>
          <a:p>
            <a:pPr eaLnBrk="1" hangingPunct="1">
              <a:spcBef>
                <a:spcPct val="0"/>
              </a:spcBef>
            </a:pPr>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7282" name="Rectangle 6"/>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11B72D43-1D4F-4543-A6AB-754CD13C62FD}" type="slidenum">
              <a:rPr lang="en-US" smtClean="0"/>
              <a:pPr fontAlgn="base">
                <a:spcBef>
                  <a:spcPct val="0"/>
                </a:spcBef>
                <a:spcAft>
                  <a:spcPct val="0"/>
                </a:spcAft>
                <a:defRPr/>
              </a:pPr>
              <a:t>61</a:t>
            </a:fld>
            <a:endParaRPr lang="en-US"/>
          </a:p>
        </p:txBody>
      </p:sp>
      <p:sp>
        <p:nvSpPr>
          <p:cNvPr id="100355" name="Rectangle 1"/>
          <p:cNvSpPr>
            <a:spLocks noGrp="1" noRot="1" noChangeAspect="1" noChangeArrowheads="1" noTextEdit="1"/>
          </p:cNvSpPr>
          <p:nvPr>
            <p:ph type="sldImg"/>
          </p:nvPr>
        </p:nvSpPr>
        <p:spPr bwMode="auto">
          <a:xfrm>
            <a:off x="1143000" y="693738"/>
            <a:ext cx="4572000" cy="3429000"/>
          </a:xfrm>
          <a:solidFill>
            <a:srgbClr val="FFFFFF"/>
          </a:solidFill>
          <a:ln>
            <a:solidFill>
              <a:srgbClr val="000000"/>
            </a:solidFill>
            <a:miter lim="800000"/>
            <a:headEnd/>
            <a:tailEnd/>
          </a:ln>
        </p:spPr>
      </p:sp>
      <p:sp>
        <p:nvSpPr>
          <p:cNvPr id="100356" name="Rectangle 2"/>
          <p:cNvSpPr>
            <a:spLocks noGrp="1" noChangeArrowheads="1"/>
          </p:cNvSpPr>
          <p:nvPr>
            <p:ph type="body" idx="1"/>
          </p:nvPr>
        </p:nvSpPr>
        <p:spPr bwMode="auto">
          <a:xfrm>
            <a:off x="685800" y="4341813"/>
            <a:ext cx="5487988" cy="4114800"/>
          </a:xfrm>
          <a:noFill/>
        </p:spPr>
        <p:txBody>
          <a:bodyPr wrap="none" numCol="1" anchor="ctr" anchorCtr="0" compatLnSpc="1">
            <a:prstTxWarp prst="textNoShape">
              <a:avLst/>
            </a:prstTxWarp>
          </a:bodyPr>
          <a:lstStyle/>
          <a:p>
            <a:pPr eaLnBrk="1" hangingPunct="1">
              <a:spcBef>
                <a:spcPct val="0"/>
              </a:spcBef>
            </a:pPr>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8306" name="Rectangle 6"/>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D6A4B59-C5E9-4C50-AB7A-3FB578EEA22B}" type="slidenum">
              <a:rPr lang="en-US" smtClean="0"/>
              <a:pPr fontAlgn="base">
                <a:spcBef>
                  <a:spcPct val="0"/>
                </a:spcBef>
                <a:spcAft>
                  <a:spcPct val="0"/>
                </a:spcAft>
                <a:defRPr/>
              </a:pPr>
              <a:t>62</a:t>
            </a:fld>
            <a:endParaRPr lang="en-US"/>
          </a:p>
        </p:txBody>
      </p:sp>
      <p:sp>
        <p:nvSpPr>
          <p:cNvPr id="101379" name="Rectangle 1"/>
          <p:cNvSpPr>
            <a:spLocks noGrp="1" noRot="1" noChangeAspect="1" noChangeArrowheads="1" noTextEdit="1"/>
          </p:cNvSpPr>
          <p:nvPr>
            <p:ph type="sldImg"/>
          </p:nvPr>
        </p:nvSpPr>
        <p:spPr bwMode="auto">
          <a:xfrm>
            <a:off x="1143000" y="693738"/>
            <a:ext cx="4572000" cy="3429000"/>
          </a:xfrm>
          <a:solidFill>
            <a:srgbClr val="FFFFFF"/>
          </a:solidFill>
          <a:ln>
            <a:solidFill>
              <a:srgbClr val="000000"/>
            </a:solidFill>
            <a:miter lim="800000"/>
            <a:headEnd/>
            <a:tailEnd/>
          </a:ln>
        </p:spPr>
      </p:sp>
      <p:sp>
        <p:nvSpPr>
          <p:cNvPr id="101380" name="Rectangle 2"/>
          <p:cNvSpPr>
            <a:spLocks noGrp="1" noChangeArrowheads="1"/>
          </p:cNvSpPr>
          <p:nvPr>
            <p:ph type="body" idx="1"/>
          </p:nvPr>
        </p:nvSpPr>
        <p:spPr bwMode="auto">
          <a:xfrm>
            <a:off x="685800" y="4341813"/>
            <a:ext cx="5487988" cy="4114800"/>
          </a:xfrm>
          <a:noFill/>
        </p:spPr>
        <p:txBody>
          <a:bodyPr wrap="none" numCol="1" anchor="ctr" anchorCtr="0" compatLnSpc="1">
            <a:prstTxWarp prst="textNoShape">
              <a:avLst/>
            </a:prstTxWarp>
          </a:bodyPr>
          <a:lstStyle/>
          <a:p>
            <a:pPr eaLnBrk="1" hangingPunct="1">
              <a:spcBef>
                <a:spcPct val="0"/>
              </a:spcBef>
            </a:pPr>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9330" name="Rectangle 6"/>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68489C22-200C-451D-B1A8-BB89268BCCA5}" type="slidenum">
              <a:rPr lang="en-US" smtClean="0"/>
              <a:pPr fontAlgn="base">
                <a:spcBef>
                  <a:spcPct val="0"/>
                </a:spcBef>
                <a:spcAft>
                  <a:spcPct val="0"/>
                </a:spcAft>
                <a:defRPr/>
              </a:pPr>
              <a:t>63</a:t>
            </a:fld>
            <a:endParaRPr lang="en-US"/>
          </a:p>
        </p:txBody>
      </p:sp>
      <p:sp>
        <p:nvSpPr>
          <p:cNvPr id="102403" name="Rectangle 1"/>
          <p:cNvSpPr>
            <a:spLocks noGrp="1" noRot="1" noChangeAspect="1" noChangeArrowheads="1" noTextEdit="1"/>
          </p:cNvSpPr>
          <p:nvPr>
            <p:ph type="sldImg"/>
          </p:nvPr>
        </p:nvSpPr>
        <p:spPr bwMode="auto">
          <a:xfrm>
            <a:off x="1143000" y="693738"/>
            <a:ext cx="4572000" cy="3429000"/>
          </a:xfrm>
          <a:solidFill>
            <a:srgbClr val="FFFFFF"/>
          </a:solidFill>
          <a:ln>
            <a:solidFill>
              <a:srgbClr val="000000"/>
            </a:solidFill>
            <a:miter lim="800000"/>
            <a:headEnd/>
            <a:tailEnd/>
          </a:ln>
        </p:spPr>
      </p:sp>
      <p:sp>
        <p:nvSpPr>
          <p:cNvPr id="102404" name="Rectangle 2"/>
          <p:cNvSpPr>
            <a:spLocks noGrp="1" noChangeArrowheads="1"/>
          </p:cNvSpPr>
          <p:nvPr>
            <p:ph type="body" idx="1"/>
          </p:nvPr>
        </p:nvSpPr>
        <p:spPr bwMode="auto">
          <a:xfrm>
            <a:off x="685800" y="4341813"/>
            <a:ext cx="5487988" cy="4114800"/>
          </a:xfrm>
          <a:noFill/>
        </p:spPr>
        <p:txBody>
          <a:bodyPr wrap="none" numCol="1" anchor="ctr" anchorCtr="0" compatLnSpc="1">
            <a:prstTxWarp prst="textNoShape">
              <a:avLst/>
            </a:prstTxWarp>
          </a:bodyPr>
          <a:lstStyle/>
          <a:p>
            <a:pPr eaLnBrk="1" hangingPunct="1">
              <a:spcBef>
                <a:spcPct val="0"/>
              </a:spcBef>
            </a:pPr>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402" name="Rectangle 6"/>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47F1506-4614-4D02-B25E-69A819D97D1C}" type="slidenum">
              <a:rPr lang="en-US" smtClean="0"/>
              <a:pPr fontAlgn="base">
                <a:spcBef>
                  <a:spcPct val="0"/>
                </a:spcBef>
                <a:spcAft>
                  <a:spcPct val="0"/>
                </a:spcAft>
                <a:defRPr/>
              </a:pPr>
              <a:t>64</a:t>
            </a:fld>
            <a:endParaRPr lang="en-US"/>
          </a:p>
        </p:txBody>
      </p:sp>
      <p:sp>
        <p:nvSpPr>
          <p:cNvPr id="103427" name="Rectangle 1"/>
          <p:cNvSpPr>
            <a:spLocks noGrp="1" noRot="1" noChangeAspect="1" noChangeArrowheads="1" noTextEdit="1"/>
          </p:cNvSpPr>
          <p:nvPr>
            <p:ph type="sldImg"/>
          </p:nvPr>
        </p:nvSpPr>
        <p:spPr bwMode="auto">
          <a:xfrm>
            <a:off x="1143000" y="693738"/>
            <a:ext cx="4572000" cy="3429000"/>
          </a:xfrm>
          <a:solidFill>
            <a:srgbClr val="FFFFFF"/>
          </a:solidFill>
          <a:ln>
            <a:solidFill>
              <a:srgbClr val="000000"/>
            </a:solidFill>
            <a:miter lim="800000"/>
            <a:headEnd/>
            <a:tailEnd/>
          </a:ln>
        </p:spPr>
      </p:sp>
      <p:sp>
        <p:nvSpPr>
          <p:cNvPr id="103428" name="Rectangle 2"/>
          <p:cNvSpPr>
            <a:spLocks noGrp="1" noChangeArrowheads="1"/>
          </p:cNvSpPr>
          <p:nvPr>
            <p:ph type="body" idx="1"/>
          </p:nvPr>
        </p:nvSpPr>
        <p:spPr bwMode="auto">
          <a:xfrm>
            <a:off x="685800" y="4341813"/>
            <a:ext cx="5487988" cy="4114800"/>
          </a:xfrm>
          <a:noFill/>
        </p:spPr>
        <p:txBody>
          <a:bodyPr wrap="none" numCol="1" anchor="ctr" anchorCtr="0" compatLnSpc="1">
            <a:prstTxWarp prst="textNoShape">
              <a:avLst/>
            </a:prstTxWarp>
          </a:bodyPr>
          <a:lstStyle/>
          <a:p>
            <a:pPr eaLnBrk="1" hangingPunct="1">
              <a:spcBef>
                <a:spcPct val="0"/>
              </a:spcBef>
            </a:pPr>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3426" name="Rectangle 6"/>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4B968700-E9DB-4EAC-A721-063473958889}" type="slidenum">
              <a:rPr lang="en-US" smtClean="0"/>
              <a:pPr fontAlgn="base">
                <a:spcBef>
                  <a:spcPct val="0"/>
                </a:spcBef>
                <a:spcAft>
                  <a:spcPct val="0"/>
                </a:spcAft>
                <a:defRPr/>
              </a:pPr>
              <a:t>65</a:t>
            </a:fld>
            <a:endParaRPr lang="en-US"/>
          </a:p>
        </p:txBody>
      </p:sp>
      <p:sp>
        <p:nvSpPr>
          <p:cNvPr id="104451" name="Rectangle 1"/>
          <p:cNvSpPr>
            <a:spLocks noGrp="1" noRot="1" noChangeAspect="1" noChangeArrowheads="1" noTextEdit="1"/>
          </p:cNvSpPr>
          <p:nvPr>
            <p:ph type="sldImg"/>
          </p:nvPr>
        </p:nvSpPr>
        <p:spPr bwMode="auto">
          <a:xfrm>
            <a:off x="1143000" y="693738"/>
            <a:ext cx="4572000" cy="3429000"/>
          </a:xfrm>
          <a:solidFill>
            <a:srgbClr val="FFFFFF"/>
          </a:solidFill>
          <a:ln>
            <a:solidFill>
              <a:srgbClr val="000000"/>
            </a:solidFill>
            <a:miter lim="800000"/>
            <a:headEnd/>
            <a:tailEnd/>
          </a:ln>
        </p:spPr>
      </p:sp>
      <p:sp>
        <p:nvSpPr>
          <p:cNvPr id="104452" name="Rectangle 2"/>
          <p:cNvSpPr>
            <a:spLocks noGrp="1" noChangeArrowheads="1"/>
          </p:cNvSpPr>
          <p:nvPr>
            <p:ph type="body" idx="1"/>
          </p:nvPr>
        </p:nvSpPr>
        <p:spPr bwMode="auto">
          <a:xfrm>
            <a:off x="685800" y="4341813"/>
            <a:ext cx="5487988" cy="4114800"/>
          </a:xfrm>
          <a:noFill/>
        </p:spPr>
        <p:txBody>
          <a:bodyPr wrap="none" numCol="1" anchor="ctr" anchorCtr="0" compatLnSpc="1">
            <a:prstTxWarp prst="textNoShape">
              <a:avLst/>
            </a:prstTxWarp>
          </a:bodyPr>
          <a:lstStyle/>
          <a:p>
            <a:pPr eaLnBrk="1" hangingPunct="1">
              <a:spcBef>
                <a:spcPct val="0"/>
              </a:spcBef>
            </a:pPr>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0354" name="Rectangle 6"/>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2E46E40B-77B0-4EB7-AD7B-4CC24A4AB3B5}" type="slidenum">
              <a:rPr lang="en-US" smtClean="0"/>
              <a:pPr fontAlgn="base">
                <a:spcBef>
                  <a:spcPct val="0"/>
                </a:spcBef>
                <a:spcAft>
                  <a:spcPct val="0"/>
                </a:spcAft>
                <a:defRPr/>
              </a:pPr>
              <a:t>66</a:t>
            </a:fld>
            <a:endParaRPr lang="en-US"/>
          </a:p>
        </p:txBody>
      </p:sp>
      <p:sp>
        <p:nvSpPr>
          <p:cNvPr id="105475" name="Rectangle 1"/>
          <p:cNvSpPr>
            <a:spLocks noGrp="1" noRot="1" noChangeAspect="1" noChangeArrowheads="1" noTextEdit="1"/>
          </p:cNvSpPr>
          <p:nvPr>
            <p:ph type="sldImg"/>
          </p:nvPr>
        </p:nvSpPr>
        <p:spPr bwMode="auto">
          <a:xfrm>
            <a:off x="1143000" y="693738"/>
            <a:ext cx="4572000" cy="3429000"/>
          </a:xfrm>
          <a:solidFill>
            <a:srgbClr val="FFFFFF"/>
          </a:solidFill>
          <a:ln>
            <a:solidFill>
              <a:srgbClr val="000000"/>
            </a:solidFill>
            <a:miter lim="800000"/>
            <a:headEnd/>
            <a:tailEnd/>
          </a:ln>
        </p:spPr>
      </p:sp>
      <p:sp>
        <p:nvSpPr>
          <p:cNvPr id="105476" name="Rectangle 2"/>
          <p:cNvSpPr>
            <a:spLocks noGrp="1" noChangeArrowheads="1"/>
          </p:cNvSpPr>
          <p:nvPr>
            <p:ph type="body" idx="1"/>
          </p:nvPr>
        </p:nvSpPr>
        <p:spPr bwMode="auto">
          <a:xfrm>
            <a:off x="685800" y="4341813"/>
            <a:ext cx="5487988" cy="4114800"/>
          </a:xfrm>
          <a:noFill/>
        </p:spPr>
        <p:txBody>
          <a:bodyPr wrap="none" numCol="1" anchor="ctr" anchorCtr="0" compatLnSpc="1">
            <a:prstTxWarp prst="textNoShape">
              <a:avLst/>
            </a:prstTxWarp>
          </a:bodyPr>
          <a:lstStyle/>
          <a:p>
            <a:pPr eaLnBrk="1" hangingPunct="1">
              <a:spcBef>
                <a:spcPct val="0"/>
              </a:spcBef>
            </a:pPr>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6018" name="Rectangle 6"/>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C3FB0BC9-643F-4BBF-A041-FFFCBE0421E4}" type="slidenum">
              <a:rPr lang="en-US" smtClean="0"/>
              <a:pPr fontAlgn="base">
                <a:spcBef>
                  <a:spcPct val="0"/>
                </a:spcBef>
                <a:spcAft>
                  <a:spcPct val="0"/>
                </a:spcAft>
                <a:defRPr/>
              </a:pPr>
              <a:t>49</a:t>
            </a:fld>
            <a:endParaRPr lang="en-US"/>
          </a:p>
        </p:txBody>
      </p:sp>
      <p:sp>
        <p:nvSpPr>
          <p:cNvPr id="88067" name="Rectangle 1"/>
          <p:cNvSpPr>
            <a:spLocks noGrp="1" noRot="1" noChangeAspect="1" noChangeArrowheads="1" noTextEdit="1"/>
          </p:cNvSpPr>
          <p:nvPr>
            <p:ph type="sldImg"/>
          </p:nvPr>
        </p:nvSpPr>
        <p:spPr bwMode="auto">
          <a:xfrm>
            <a:off x="1143000" y="693738"/>
            <a:ext cx="4572000" cy="3429000"/>
          </a:xfrm>
          <a:solidFill>
            <a:srgbClr val="FFFFFF"/>
          </a:solidFill>
          <a:ln>
            <a:solidFill>
              <a:srgbClr val="000000"/>
            </a:solidFill>
            <a:miter lim="800000"/>
            <a:headEnd/>
            <a:tailEnd/>
          </a:ln>
        </p:spPr>
      </p:sp>
      <p:sp>
        <p:nvSpPr>
          <p:cNvPr id="88068" name="Rectangle 2"/>
          <p:cNvSpPr>
            <a:spLocks noGrp="1" noChangeArrowheads="1"/>
          </p:cNvSpPr>
          <p:nvPr>
            <p:ph type="body" idx="1"/>
          </p:nvPr>
        </p:nvSpPr>
        <p:spPr bwMode="auto">
          <a:xfrm>
            <a:off x="685800" y="4341813"/>
            <a:ext cx="5487988" cy="4114800"/>
          </a:xfrm>
          <a:noFill/>
        </p:spPr>
        <p:txBody>
          <a:bodyPr wrap="none" numCol="1" anchor="ctr" anchorCtr="0" compatLnSpc="1">
            <a:prstTxWarp prst="textNoShape">
              <a:avLst/>
            </a:prstTxWarp>
          </a:bodyPr>
          <a:lstStyle/>
          <a:p>
            <a:pPr eaLnBrk="1" hangingPunct="1">
              <a:spcBef>
                <a:spcPct val="0"/>
              </a:spcBef>
            </a:pPr>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4450" name="Rectangle 6"/>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42923A5-823D-4510-BA95-4B7B1B510889}" type="slidenum">
              <a:rPr lang="en-US" smtClean="0"/>
              <a:pPr fontAlgn="base">
                <a:spcBef>
                  <a:spcPct val="0"/>
                </a:spcBef>
                <a:spcAft>
                  <a:spcPct val="0"/>
                </a:spcAft>
                <a:defRPr/>
              </a:pPr>
              <a:t>67</a:t>
            </a:fld>
            <a:endParaRPr lang="en-US"/>
          </a:p>
        </p:txBody>
      </p:sp>
      <p:sp>
        <p:nvSpPr>
          <p:cNvPr id="106499" name="Rectangle 1"/>
          <p:cNvSpPr>
            <a:spLocks noGrp="1" noRot="1" noChangeAspect="1" noChangeArrowheads="1" noTextEdit="1"/>
          </p:cNvSpPr>
          <p:nvPr>
            <p:ph type="sldImg"/>
          </p:nvPr>
        </p:nvSpPr>
        <p:spPr bwMode="auto">
          <a:xfrm>
            <a:off x="1143000" y="693738"/>
            <a:ext cx="4572000" cy="3429000"/>
          </a:xfrm>
          <a:solidFill>
            <a:srgbClr val="FFFFFF"/>
          </a:solidFill>
          <a:ln>
            <a:solidFill>
              <a:srgbClr val="000000"/>
            </a:solidFill>
            <a:miter lim="800000"/>
            <a:headEnd/>
            <a:tailEnd/>
          </a:ln>
        </p:spPr>
      </p:sp>
      <p:sp>
        <p:nvSpPr>
          <p:cNvPr id="106500" name="Rectangle 2"/>
          <p:cNvSpPr>
            <a:spLocks noGrp="1" noChangeArrowheads="1"/>
          </p:cNvSpPr>
          <p:nvPr>
            <p:ph type="body" idx="1"/>
          </p:nvPr>
        </p:nvSpPr>
        <p:spPr bwMode="auto">
          <a:xfrm>
            <a:off x="685800" y="4341813"/>
            <a:ext cx="5487988" cy="4114800"/>
          </a:xfrm>
          <a:noFill/>
        </p:spPr>
        <p:txBody>
          <a:bodyPr wrap="none" numCol="1" anchor="ctr" anchorCtr="0" compatLnSpc="1">
            <a:prstTxWarp prst="textNoShape">
              <a:avLst/>
            </a:prstTxWarp>
          </a:bodyPr>
          <a:lstStyle/>
          <a:p>
            <a:pPr eaLnBrk="1" hangingPunct="1">
              <a:spcBef>
                <a:spcPct val="0"/>
              </a:spcBef>
            </a:pPr>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5474" name="Rectangle 6"/>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C94934E-1CC1-468A-B586-B77565ADDE02}" type="slidenum">
              <a:rPr lang="en-US" smtClean="0"/>
              <a:pPr fontAlgn="base">
                <a:spcBef>
                  <a:spcPct val="0"/>
                </a:spcBef>
                <a:spcAft>
                  <a:spcPct val="0"/>
                </a:spcAft>
                <a:defRPr/>
              </a:pPr>
              <a:t>68</a:t>
            </a:fld>
            <a:endParaRPr lang="en-US"/>
          </a:p>
        </p:txBody>
      </p:sp>
      <p:sp>
        <p:nvSpPr>
          <p:cNvPr id="107523" name="Rectangle 1"/>
          <p:cNvSpPr>
            <a:spLocks noGrp="1" noRot="1" noChangeAspect="1" noChangeArrowheads="1" noTextEdit="1"/>
          </p:cNvSpPr>
          <p:nvPr>
            <p:ph type="sldImg"/>
          </p:nvPr>
        </p:nvSpPr>
        <p:spPr bwMode="auto">
          <a:xfrm>
            <a:off x="1143000" y="693738"/>
            <a:ext cx="4572000" cy="3429000"/>
          </a:xfrm>
          <a:solidFill>
            <a:srgbClr val="FFFFFF"/>
          </a:solidFill>
          <a:ln>
            <a:solidFill>
              <a:srgbClr val="000000"/>
            </a:solidFill>
            <a:miter lim="800000"/>
            <a:headEnd/>
            <a:tailEnd/>
          </a:ln>
        </p:spPr>
      </p:sp>
      <p:sp>
        <p:nvSpPr>
          <p:cNvPr id="107524" name="Rectangle 2"/>
          <p:cNvSpPr>
            <a:spLocks noGrp="1" noChangeArrowheads="1"/>
          </p:cNvSpPr>
          <p:nvPr>
            <p:ph type="body" idx="1"/>
          </p:nvPr>
        </p:nvSpPr>
        <p:spPr bwMode="auto">
          <a:xfrm>
            <a:off x="685800" y="4341813"/>
            <a:ext cx="5487988" cy="4114800"/>
          </a:xfrm>
          <a:noFill/>
        </p:spPr>
        <p:txBody>
          <a:bodyPr wrap="none" numCol="1" anchor="ctr" anchorCtr="0" compatLnSpc="1">
            <a:prstTxWarp prst="textNoShape">
              <a:avLst/>
            </a:prstTxWarp>
          </a:bodyPr>
          <a:lstStyle/>
          <a:p>
            <a:pPr eaLnBrk="1" hangingPunct="1">
              <a:spcBef>
                <a:spcPct val="0"/>
              </a:spcBef>
            </a:pPr>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6498" name="Rectangle 6"/>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090D079A-FA9C-4B89-A46B-C27219F58B56}" type="slidenum">
              <a:rPr lang="en-US" smtClean="0"/>
              <a:pPr fontAlgn="base">
                <a:spcBef>
                  <a:spcPct val="0"/>
                </a:spcBef>
                <a:spcAft>
                  <a:spcPct val="0"/>
                </a:spcAft>
                <a:defRPr/>
              </a:pPr>
              <a:t>69</a:t>
            </a:fld>
            <a:endParaRPr lang="en-US"/>
          </a:p>
        </p:txBody>
      </p:sp>
      <p:sp>
        <p:nvSpPr>
          <p:cNvPr id="108547" name="Rectangle 1"/>
          <p:cNvSpPr>
            <a:spLocks noGrp="1" noRot="1" noChangeAspect="1" noChangeArrowheads="1" noTextEdit="1"/>
          </p:cNvSpPr>
          <p:nvPr>
            <p:ph type="sldImg"/>
          </p:nvPr>
        </p:nvSpPr>
        <p:spPr bwMode="auto">
          <a:xfrm>
            <a:off x="1143000" y="693738"/>
            <a:ext cx="4572000" cy="3429000"/>
          </a:xfrm>
          <a:solidFill>
            <a:srgbClr val="FFFFFF"/>
          </a:solidFill>
          <a:ln>
            <a:solidFill>
              <a:srgbClr val="000000"/>
            </a:solidFill>
            <a:miter lim="800000"/>
            <a:headEnd/>
            <a:tailEnd/>
          </a:ln>
        </p:spPr>
      </p:sp>
      <p:sp>
        <p:nvSpPr>
          <p:cNvPr id="108548" name="Rectangle 2"/>
          <p:cNvSpPr>
            <a:spLocks noGrp="1" noChangeArrowheads="1"/>
          </p:cNvSpPr>
          <p:nvPr>
            <p:ph type="body" idx="1"/>
          </p:nvPr>
        </p:nvSpPr>
        <p:spPr bwMode="auto">
          <a:xfrm>
            <a:off x="685800" y="4341813"/>
            <a:ext cx="5487988" cy="4114800"/>
          </a:xfrm>
          <a:noFill/>
        </p:spPr>
        <p:txBody>
          <a:bodyPr wrap="none" numCol="1" anchor="ctr" anchorCtr="0" compatLnSpc="1">
            <a:prstTxWarp prst="textNoShape">
              <a:avLst/>
            </a:prstTxWarp>
          </a:bodyPr>
          <a:lstStyle/>
          <a:p>
            <a:pPr eaLnBrk="1" hangingPunct="1">
              <a:spcBef>
                <a:spcPct val="0"/>
              </a:spcBef>
            </a:pPr>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8546" name="Rectangle 6"/>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AAB6C287-E47A-43FE-B459-72420F93AEB0}" type="slidenum">
              <a:rPr lang="en-US" smtClean="0"/>
              <a:pPr fontAlgn="base">
                <a:spcBef>
                  <a:spcPct val="0"/>
                </a:spcBef>
                <a:spcAft>
                  <a:spcPct val="0"/>
                </a:spcAft>
                <a:defRPr/>
              </a:pPr>
              <a:t>70</a:t>
            </a:fld>
            <a:endParaRPr lang="en-US"/>
          </a:p>
        </p:txBody>
      </p:sp>
      <p:sp>
        <p:nvSpPr>
          <p:cNvPr id="109571" name="Rectangle 1"/>
          <p:cNvSpPr>
            <a:spLocks noGrp="1" noRot="1" noChangeAspect="1" noChangeArrowheads="1" noTextEdit="1"/>
          </p:cNvSpPr>
          <p:nvPr>
            <p:ph type="sldImg"/>
          </p:nvPr>
        </p:nvSpPr>
        <p:spPr bwMode="auto">
          <a:xfrm>
            <a:off x="1143000" y="693738"/>
            <a:ext cx="4570413" cy="3429000"/>
          </a:xfrm>
          <a:solidFill>
            <a:srgbClr val="FFFFFF"/>
          </a:solidFill>
          <a:ln>
            <a:solidFill>
              <a:srgbClr val="000000"/>
            </a:solidFill>
            <a:miter lim="800000"/>
            <a:headEnd/>
            <a:tailEnd/>
          </a:ln>
        </p:spPr>
      </p:sp>
      <p:sp>
        <p:nvSpPr>
          <p:cNvPr id="109572" name="Rectangle 2"/>
          <p:cNvSpPr>
            <a:spLocks noGrp="1" noChangeArrowheads="1"/>
          </p:cNvSpPr>
          <p:nvPr>
            <p:ph type="body" idx="1"/>
          </p:nvPr>
        </p:nvSpPr>
        <p:spPr bwMode="auto">
          <a:xfrm>
            <a:off x="685800" y="4341813"/>
            <a:ext cx="5487988" cy="4114800"/>
          </a:xfrm>
          <a:noFill/>
        </p:spPr>
        <p:txBody>
          <a:bodyPr wrap="none" numCol="1" anchor="ctr" anchorCtr="0" compatLnSpc="1">
            <a:prstTxWarp prst="textNoShape">
              <a:avLst/>
            </a:prstTxWarp>
          </a:bodyPr>
          <a:lstStyle/>
          <a:p>
            <a:pPr eaLnBrk="1" hangingPunct="1">
              <a:spcBef>
                <a:spcPct val="0"/>
              </a:spcBef>
            </a:pPr>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9570" name="Rectangle 6"/>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AF54A293-C1E2-4BC5-B18D-0A5C8F59ACA9}" type="slidenum">
              <a:rPr lang="en-US" smtClean="0"/>
              <a:pPr fontAlgn="base">
                <a:spcBef>
                  <a:spcPct val="0"/>
                </a:spcBef>
                <a:spcAft>
                  <a:spcPct val="0"/>
                </a:spcAft>
                <a:defRPr/>
              </a:pPr>
              <a:t>71</a:t>
            </a:fld>
            <a:endParaRPr lang="en-US"/>
          </a:p>
        </p:txBody>
      </p:sp>
      <p:sp>
        <p:nvSpPr>
          <p:cNvPr id="110595" name="Rectangle 1"/>
          <p:cNvSpPr>
            <a:spLocks noGrp="1" noRot="1" noChangeAspect="1" noChangeArrowheads="1" noTextEdit="1"/>
          </p:cNvSpPr>
          <p:nvPr>
            <p:ph type="sldImg"/>
          </p:nvPr>
        </p:nvSpPr>
        <p:spPr bwMode="auto">
          <a:xfrm>
            <a:off x="1143000" y="693738"/>
            <a:ext cx="4572000" cy="3429000"/>
          </a:xfrm>
          <a:solidFill>
            <a:srgbClr val="FFFFFF"/>
          </a:solidFill>
          <a:ln>
            <a:solidFill>
              <a:srgbClr val="000000"/>
            </a:solidFill>
            <a:miter lim="800000"/>
            <a:headEnd/>
            <a:tailEnd/>
          </a:ln>
        </p:spPr>
      </p:sp>
      <p:sp>
        <p:nvSpPr>
          <p:cNvPr id="110596" name="Rectangle 2"/>
          <p:cNvSpPr>
            <a:spLocks noGrp="1" noChangeArrowheads="1"/>
          </p:cNvSpPr>
          <p:nvPr>
            <p:ph type="body" idx="1"/>
          </p:nvPr>
        </p:nvSpPr>
        <p:spPr bwMode="auto">
          <a:xfrm>
            <a:off x="685800" y="4341813"/>
            <a:ext cx="5487988" cy="4114800"/>
          </a:xfrm>
          <a:noFill/>
        </p:spPr>
        <p:txBody>
          <a:bodyPr wrap="none" numCol="1" anchor="ctr" anchorCtr="0" compatLnSpc="1">
            <a:prstTxWarp prst="textNoShape">
              <a:avLst/>
            </a:prstTxWarp>
          </a:bodyPr>
          <a:lstStyle/>
          <a:p>
            <a:pPr eaLnBrk="1" hangingPunct="1">
              <a:spcBef>
                <a:spcPct val="0"/>
              </a:spcBef>
            </a:pPr>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10594" name="Rectangle 6"/>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ABDC486-4163-455E-9973-325AEEC466A7}" type="slidenum">
              <a:rPr lang="en-US" smtClean="0"/>
              <a:pPr fontAlgn="base">
                <a:spcBef>
                  <a:spcPct val="0"/>
                </a:spcBef>
                <a:spcAft>
                  <a:spcPct val="0"/>
                </a:spcAft>
                <a:defRPr/>
              </a:pPr>
              <a:t>72</a:t>
            </a:fld>
            <a:endParaRPr lang="en-US"/>
          </a:p>
        </p:txBody>
      </p:sp>
      <p:sp>
        <p:nvSpPr>
          <p:cNvPr id="111619" name="Rectangle 1"/>
          <p:cNvSpPr>
            <a:spLocks noGrp="1" noRot="1" noChangeAspect="1" noChangeArrowheads="1" noTextEdit="1"/>
          </p:cNvSpPr>
          <p:nvPr>
            <p:ph type="sldImg"/>
          </p:nvPr>
        </p:nvSpPr>
        <p:spPr bwMode="auto">
          <a:xfrm>
            <a:off x="1143000" y="693738"/>
            <a:ext cx="4572000" cy="3429000"/>
          </a:xfrm>
          <a:solidFill>
            <a:srgbClr val="FFFFFF"/>
          </a:solidFill>
          <a:ln>
            <a:solidFill>
              <a:srgbClr val="000000"/>
            </a:solidFill>
            <a:miter lim="800000"/>
            <a:headEnd/>
            <a:tailEnd/>
          </a:ln>
        </p:spPr>
      </p:sp>
      <p:sp>
        <p:nvSpPr>
          <p:cNvPr id="111620" name="Rectangle 2"/>
          <p:cNvSpPr>
            <a:spLocks noGrp="1" noChangeArrowheads="1"/>
          </p:cNvSpPr>
          <p:nvPr>
            <p:ph type="body" idx="1"/>
          </p:nvPr>
        </p:nvSpPr>
        <p:spPr bwMode="auto">
          <a:xfrm>
            <a:off x="685800" y="4341813"/>
            <a:ext cx="5487988" cy="4114800"/>
          </a:xfrm>
          <a:noFill/>
        </p:spPr>
        <p:txBody>
          <a:bodyPr wrap="none" numCol="1" anchor="ctr" anchorCtr="0" compatLnSpc="1">
            <a:prstTxWarp prst="textNoShape">
              <a:avLst/>
            </a:prstTxWarp>
          </a:bodyPr>
          <a:lstStyle/>
          <a:p>
            <a:pPr eaLnBrk="1" hangingPunct="1">
              <a:spcBef>
                <a:spcPct val="0"/>
              </a:spcBef>
            </a:pPr>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11618" name="Rectangle 6"/>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09900A62-BE28-4CE0-BF28-9443C3FC4D68}" type="slidenum">
              <a:rPr lang="en-US" smtClean="0"/>
              <a:pPr fontAlgn="base">
                <a:spcBef>
                  <a:spcPct val="0"/>
                </a:spcBef>
                <a:spcAft>
                  <a:spcPct val="0"/>
                </a:spcAft>
                <a:defRPr/>
              </a:pPr>
              <a:t>73</a:t>
            </a:fld>
            <a:endParaRPr lang="en-US"/>
          </a:p>
        </p:txBody>
      </p:sp>
      <p:sp>
        <p:nvSpPr>
          <p:cNvPr id="112643" name="Rectangle 1"/>
          <p:cNvSpPr>
            <a:spLocks noGrp="1" noRot="1" noChangeAspect="1" noChangeArrowheads="1" noTextEdit="1"/>
          </p:cNvSpPr>
          <p:nvPr>
            <p:ph type="sldImg"/>
          </p:nvPr>
        </p:nvSpPr>
        <p:spPr bwMode="auto">
          <a:xfrm>
            <a:off x="1143000" y="693738"/>
            <a:ext cx="4572000" cy="3429000"/>
          </a:xfrm>
          <a:solidFill>
            <a:srgbClr val="FFFFFF"/>
          </a:solidFill>
          <a:ln>
            <a:solidFill>
              <a:srgbClr val="000000"/>
            </a:solidFill>
            <a:miter lim="800000"/>
            <a:headEnd/>
            <a:tailEnd/>
          </a:ln>
        </p:spPr>
      </p:sp>
      <p:sp>
        <p:nvSpPr>
          <p:cNvPr id="112644" name="Rectangle 2"/>
          <p:cNvSpPr>
            <a:spLocks noGrp="1" noChangeArrowheads="1"/>
          </p:cNvSpPr>
          <p:nvPr>
            <p:ph type="body" idx="1"/>
          </p:nvPr>
        </p:nvSpPr>
        <p:spPr bwMode="auto">
          <a:xfrm>
            <a:off x="685800" y="4341813"/>
            <a:ext cx="5487988" cy="4114800"/>
          </a:xfrm>
          <a:noFill/>
        </p:spPr>
        <p:txBody>
          <a:bodyPr wrap="none" numCol="1" anchor="ctr" anchorCtr="0" compatLnSpc="1">
            <a:prstTxWarp prst="textNoShape">
              <a:avLst/>
            </a:prstTxWarp>
          </a:bodyPr>
          <a:lstStyle/>
          <a:p>
            <a:pPr eaLnBrk="1" hangingPunct="1">
              <a:spcBef>
                <a:spcPct val="0"/>
              </a:spcBef>
            </a:pPr>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12642" name="Rectangle 6"/>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3EF712B8-6A44-473A-9877-39BBE8931EE4}" type="slidenum">
              <a:rPr lang="en-US" smtClean="0"/>
              <a:pPr fontAlgn="base">
                <a:spcBef>
                  <a:spcPct val="0"/>
                </a:spcBef>
                <a:spcAft>
                  <a:spcPct val="0"/>
                </a:spcAft>
                <a:defRPr/>
              </a:pPr>
              <a:t>74</a:t>
            </a:fld>
            <a:endParaRPr lang="en-US"/>
          </a:p>
        </p:txBody>
      </p:sp>
      <p:sp>
        <p:nvSpPr>
          <p:cNvPr id="113667" name="Rectangle 1"/>
          <p:cNvSpPr>
            <a:spLocks noGrp="1" noRot="1" noChangeAspect="1" noChangeArrowheads="1" noTextEdit="1"/>
          </p:cNvSpPr>
          <p:nvPr>
            <p:ph type="sldImg"/>
          </p:nvPr>
        </p:nvSpPr>
        <p:spPr bwMode="auto">
          <a:xfrm>
            <a:off x="1143000" y="693738"/>
            <a:ext cx="4572000" cy="3429000"/>
          </a:xfrm>
          <a:solidFill>
            <a:srgbClr val="FFFFFF"/>
          </a:solidFill>
          <a:ln>
            <a:solidFill>
              <a:srgbClr val="000000"/>
            </a:solidFill>
            <a:miter lim="800000"/>
            <a:headEnd/>
            <a:tailEnd/>
          </a:ln>
        </p:spPr>
      </p:sp>
      <p:sp>
        <p:nvSpPr>
          <p:cNvPr id="113668" name="Rectangle 2"/>
          <p:cNvSpPr>
            <a:spLocks noGrp="1" noChangeArrowheads="1"/>
          </p:cNvSpPr>
          <p:nvPr>
            <p:ph type="body" idx="1"/>
          </p:nvPr>
        </p:nvSpPr>
        <p:spPr bwMode="auto">
          <a:xfrm>
            <a:off x="685800" y="4341813"/>
            <a:ext cx="5487988" cy="4114800"/>
          </a:xfrm>
          <a:noFill/>
        </p:spPr>
        <p:txBody>
          <a:bodyPr wrap="none" numCol="1" anchor="ctr" anchorCtr="0" compatLnSpc="1">
            <a:prstTxWarp prst="textNoShape">
              <a:avLst/>
            </a:prstTxWarp>
          </a:bodyPr>
          <a:lstStyle/>
          <a:p>
            <a:pPr eaLnBrk="1" hangingPunct="1">
              <a:spcBef>
                <a:spcPct val="0"/>
              </a:spcBef>
            </a:pPr>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13666" name="Rectangle 6"/>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AE269F9B-ED51-45A6-A59D-4B9A3D555117}" type="slidenum">
              <a:rPr lang="en-US" smtClean="0"/>
              <a:pPr fontAlgn="base">
                <a:spcBef>
                  <a:spcPct val="0"/>
                </a:spcBef>
                <a:spcAft>
                  <a:spcPct val="0"/>
                </a:spcAft>
                <a:defRPr/>
              </a:pPr>
              <a:t>75</a:t>
            </a:fld>
            <a:endParaRPr lang="en-US"/>
          </a:p>
        </p:txBody>
      </p:sp>
      <p:sp>
        <p:nvSpPr>
          <p:cNvPr id="114691" name="Rectangle 1"/>
          <p:cNvSpPr>
            <a:spLocks noGrp="1" noRot="1" noChangeAspect="1" noChangeArrowheads="1" noTextEdit="1"/>
          </p:cNvSpPr>
          <p:nvPr>
            <p:ph type="sldImg"/>
          </p:nvPr>
        </p:nvSpPr>
        <p:spPr bwMode="auto">
          <a:xfrm>
            <a:off x="1143000" y="693738"/>
            <a:ext cx="4572000" cy="3429000"/>
          </a:xfrm>
          <a:solidFill>
            <a:srgbClr val="FFFFFF"/>
          </a:solidFill>
          <a:ln>
            <a:solidFill>
              <a:srgbClr val="000000"/>
            </a:solidFill>
            <a:miter lim="800000"/>
            <a:headEnd/>
            <a:tailEnd/>
          </a:ln>
        </p:spPr>
      </p:sp>
      <p:sp>
        <p:nvSpPr>
          <p:cNvPr id="114692" name="Rectangle 2"/>
          <p:cNvSpPr>
            <a:spLocks noGrp="1" noChangeArrowheads="1"/>
          </p:cNvSpPr>
          <p:nvPr>
            <p:ph type="body" idx="1"/>
          </p:nvPr>
        </p:nvSpPr>
        <p:spPr bwMode="auto">
          <a:xfrm>
            <a:off x="685800" y="4341813"/>
            <a:ext cx="5487988" cy="4114800"/>
          </a:xfrm>
          <a:noFill/>
        </p:spPr>
        <p:txBody>
          <a:bodyPr wrap="none" numCol="1" anchor="ctr" anchorCtr="0" compatLnSpc="1">
            <a:prstTxWarp prst="textNoShape">
              <a:avLst/>
            </a:prstTxWarp>
          </a:bodyPr>
          <a:lstStyle/>
          <a:p>
            <a:pPr eaLnBrk="1" hangingPunct="1">
              <a:spcBef>
                <a:spcPct val="0"/>
              </a:spcBef>
            </a:pPr>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14690" name="Rectangle 6"/>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6568F9EA-B13F-4C5D-98D5-C4A456EEDA7B}" type="slidenum">
              <a:rPr lang="en-US" smtClean="0"/>
              <a:pPr fontAlgn="base">
                <a:spcBef>
                  <a:spcPct val="0"/>
                </a:spcBef>
                <a:spcAft>
                  <a:spcPct val="0"/>
                </a:spcAft>
                <a:defRPr/>
              </a:pPr>
              <a:t>76</a:t>
            </a:fld>
            <a:endParaRPr lang="en-US"/>
          </a:p>
        </p:txBody>
      </p:sp>
      <p:sp>
        <p:nvSpPr>
          <p:cNvPr id="115715" name="Rectangle 1"/>
          <p:cNvSpPr>
            <a:spLocks noGrp="1" noRot="1" noChangeAspect="1" noChangeArrowheads="1" noTextEdit="1"/>
          </p:cNvSpPr>
          <p:nvPr>
            <p:ph type="sldImg"/>
          </p:nvPr>
        </p:nvSpPr>
        <p:spPr bwMode="auto">
          <a:xfrm>
            <a:off x="1143000" y="693738"/>
            <a:ext cx="4572000" cy="3429000"/>
          </a:xfrm>
          <a:solidFill>
            <a:srgbClr val="FFFFFF"/>
          </a:solidFill>
          <a:ln>
            <a:solidFill>
              <a:srgbClr val="000000"/>
            </a:solidFill>
            <a:miter lim="800000"/>
            <a:headEnd/>
            <a:tailEnd/>
          </a:ln>
        </p:spPr>
      </p:sp>
      <p:sp>
        <p:nvSpPr>
          <p:cNvPr id="115716" name="Rectangle 2"/>
          <p:cNvSpPr>
            <a:spLocks noGrp="1" noChangeArrowheads="1"/>
          </p:cNvSpPr>
          <p:nvPr>
            <p:ph type="body" idx="1"/>
          </p:nvPr>
        </p:nvSpPr>
        <p:spPr bwMode="auto">
          <a:xfrm>
            <a:off x="685800" y="4341813"/>
            <a:ext cx="5487988" cy="4114800"/>
          </a:xfrm>
          <a:noFill/>
        </p:spPr>
        <p:txBody>
          <a:bodyPr wrap="none" numCol="1" anchor="ctr" anchorCtr="0" compatLnSpc="1">
            <a:prstTxWarp prst="textNoShape">
              <a:avLst/>
            </a:prstTxWarp>
          </a:bodyPr>
          <a:lstStyle/>
          <a:p>
            <a:pPr eaLnBrk="1" hangingPunct="1">
              <a:spcBef>
                <a:spcPct val="0"/>
              </a:spcBef>
            </a:pPr>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7042" name="Rectangle 6"/>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F7EBF61-4C25-4CEE-BE73-A46314CED1B1}" type="slidenum">
              <a:rPr lang="en-US" smtClean="0"/>
              <a:pPr fontAlgn="base">
                <a:spcBef>
                  <a:spcPct val="0"/>
                </a:spcBef>
                <a:spcAft>
                  <a:spcPct val="0"/>
                </a:spcAft>
                <a:defRPr/>
              </a:pPr>
              <a:t>50</a:t>
            </a:fld>
            <a:endParaRPr lang="en-US"/>
          </a:p>
        </p:txBody>
      </p:sp>
      <p:sp>
        <p:nvSpPr>
          <p:cNvPr id="89091" name="Rectangle 1"/>
          <p:cNvSpPr>
            <a:spLocks noGrp="1" noRot="1" noChangeAspect="1" noChangeArrowheads="1" noTextEdit="1"/>
          </p:cNvSpPr>
          <p:nvPr>
            <p:ph type="sldImg"/>
          </p:nvPr>
        </p:nvSpPr>
        <p:spPr bwMode="auto">
          <a:xfrm>
            <a:off x="1143000" y="693738"/>
            <a:ext cx="4572000" cy="3429000"/>
          </a:xfrm>
          <a:solidFill>
            <a:srgbClr val="FFFFFF"/>
          </a:solidFill>
          <a:ln>
            <a:solidFill>
              <a:srgbClr val="000000"/>
            </a:solidFill>
            <a:miter lim="800000"/>
            <a:headEnd/>
            <a:tailEnd/>
          </a:ln>
        </p:spPr>
      </p:sp>
      <p:sp>
        <p:nvSpPr>
          <p:cNvPr id="89092" name="Rectangle 2"/>
          <p:cNvSpPr>
            <a:spLocks noGrp="1" noChangeArrowheads="1"/>
          </p:cNvSpPr>
          <p:nvPr>
            <p:ph type="body" idx="1"/>
          </p:nvPr>
        </p:nvSpPr>
        <p:spPr bwMode="auto">
          <a:xfrm>
            <a:off x="685800" y="4341813"/>
            <a:ext cx="5487988" cy="4114800"/>
          </a:xfrm>
          <a:noFill/>
        </p:spPr>
        <p:txBody>
          <a:bodyPr wrap="none" numCol="1" anchor="ctr" anchorCtr="0" compatLnSpc="1">
            <a:prstTxWarp prst="textNoShape">
              <a:avLst/>
            </a:prstTxWarp>
          </a:bodyPr>
          <a:lstStyle/>
          <a:p>
            <a:pPr eaLnBrk="1" hangingPunct="1">
              <a:spcBef>
                <a:spcPct val="0"/>
              </a:spcBef>
            </a:pPr>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15714" name="Rectangle 6"/>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46426354-49B3-4BC1-A770-F128201E52F5}" type="slidenum">
              <a:rPr lang="en-US" smtClean="0"/>
              <a:pPr fontAlgn="base">
                <a:spcBef>
                  <a:spcPct val="0"/>
                </a:spcBef>
                <a:spcAft>
                  <a:spcPct val="0"/>
                </a:spcAft>
                <a:defRPr/>
              </a:pPr>
              <a:t>77</a:t>
            </a:fld>
            <a:endParaRPr lang="en-US"/>
          </a:p>
        </p:txBody>
      </p:sp>
      <p:sp>
        <p:nvSpPr>
          <p:cNvPr id="116739" name="Rectangle 1"/>
          <p:cNvSpPr>
            <a:spLocks noGrp="1" noRot="1" noChangeAspect="1" noChangeArrowheads="1" noTextEdit="1"/>
          </p:cNvSpPr>
          <p:nvPr>
            <p:ph type="sldImg"/>
          </p:nvPr>
        </p:nvSpPr>
        <p:spPr bwMode="auto">
          <a:xfrm>
            <a:off x="1143000" y="693738"/>
            <a:ext cx="4572000" cy="3429000"/>
          </a:xfrm>
          <a:solidFill>
            <a:srgbClr val="FFFFFF"/>
          </a:solidFill>
          <a:ln>
            <a:solidFill>
              <a:srgbClr val="000000"/>
            </a:solidFill>
            <a:miter lim="800000"/>
            <a:headEnd/>
            <a:tailEnd/>
          </a:ln>
        </p:spPr>
      </p:sp>
      <p:sp>
        <p:nvSpPr>
          <p:cNvPr id="116740" name="Rectangle 2"/>
          <p:cNvSpPr>
            <a:spLocks noGrp="1" noChangeArrowheads="1"/>
          </p:cNvSpPr>
          <p:nvPr>
            <p:ph type="body" idx="1"/>
          </p:nvPr>
        </p:nvSpPr>
        <p:spPr bwMode="auto">
          <a:xfrm>
            <a:off x="685800" y="4341813"/>
            <a:ext cx="5487988" cy="4114800"/>
          </a:xfrm>
          <a:noFill/>
        </p:spPr>
        <p:txBody>
          <a:bodyPr wrap="none" numCol="1" anchor="ctr" anchorCtr="0" compatLnSpc="1">
            <a:prstTxWarp prst="textNoShape">
              <a:avLst/>
            </a:prstTxWarp>
          </a:bodyPr>
          <a:lstStyle/>
          <a:p>
            <a:pPr eaLnBrk="1" hangingPunct="1">
              <a:spcBef>
                <a:spcPct val="0"/>
              </a:spcBef>
            </a:pPr>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16738" name="Rectangle 6"/>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3900D8D6-2048-49EC-B4CC-0424BD45EC19}" type="slidenum">
              <a:rPr lang="en-US" smtClean="0"/>
              <a:pPr fontAlgn="base">
                <a:spcBef>
                  <a:spcPct val="0"/>
                </a:spcBef>
                <a:spcAft>
                  <a:spcPct val="0"/>
                </a:spcAft>
                <a:defRPr/>
              </a:pPr>
              <a:t>78</a:t>
            </a:fld>
            <a:endParaRPr lang="en-US"/>
          </a:p>
        </p:txBody>
      </p:sp>
      <p:sp>
        <p:nvSpPr>
          <p:cNvPr id="117763" name="Rectangle 1"/>
          <p:cNvSpPr>
            <a:spLocks noGrp="1" noRot="1" noChangeAspect="1" noChangeArrowheads="1" noTextEdit="1"/>
          </p:cNvSpPr>
          <p:nvPr>
            <p:ph type="sldImg"/>
          </p:nvPr>
        </p:nvSpPr>
        <p:spPr bwMode="auto">
          <a:xfrm>
            <a:off x="1143000" y="693738"/>
            <a:ext cx="4570413" cy="3429000"/>
          </a:xfrm>
          <a:solidFill>
            <a:srgbClr val="FFFFFF"/>
          </a:solidFill>
          <a:ln>
            <a:solidFill>
              <a:srgbClr val="000000"/>
            </a:solidFill>
            <a:miter lim="800000"/>
            <a:headEnd/>
            <a:tailEnd/>
          </a:ln>
        </p:spPr>
      </p:sp>
      <p:sp>
        <p:nvSpPr>
          <p:cNvPr id="117764" name="Rectangle 2"/>
          <p:cNvSpPr>
            <a:spLocks noGrp="1" noChangeArrowheads="1"/>
          </p:cNvSpPr>
          <p:nvPr>
            <p:ph type="body" idx="1"/>
          </p:nvPr>
        </p:nvSpPr>
        <p:spPr bwMode="auto">
          <a:xfrm>
            <a:off x="685800" y="4341813"/>
            <a:ext cx="5487988" cy="4114800"/>
          </a:xfrm>
          <a:noFill/>
        </p:spPr>
        <p:txBody>
          <a:bodyPr wrap="none" numCol="1" anchor="ctr" anchorCtr="0" compatLnSpc="1">
            <a:prstTxWarp prst="textNoShape">
              <a:avLst/>
            </a:prstTxWarp>
          </a:bodyPr>
          <a:lstStyle/>
          <a:p>
            <a:pPr eaLnBrk="1" hangingPunct="1">
              <a:spcBef>
                <a:spcPct val="0"/>
              </a:spcBef>
            </a:pPr>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17762" name="Rectangle 6"/>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2574BF1-F2C0-4B1D-B028-EE1638CE45E8}" type="slidenum">
              <a:rPr lang="en-US" smtClean="0"/>
              <a:pPr fontAlgn="base">
                <a:spcBef>
                  <a:spcPct val="0"/>
                </a:spcBef>
                <a:spcAft>
                  <a:spcPct val="0"/>
                </a:spcAft>
                <a:defRPr/>
              </a:pPr>
              <a:t>79</a:t>
            </a:fld>
            <a:endParaRPr lang="en-US"/>
          </a:p>
        </p:txBody>
      </p:sp>
      <p:sp>
        <p:nvSpPr>
          <p:cNvPr id="118787" name="Rectangle 1"/>
          <p:cNvSpPr>
            <a:spLocks noGrp="1" noRot="1" noChangeAspect="1" noChangeArrowheads="1" noTextEdit="1"/>
          </p:cNvSpPr>
          <p:nvPr>
            <p:ph type="sldImg"/>
          </p:nvPr>
        </p:nvSpPr>
        <p:spPr bwMode="auto">
          <a:xfrm>
            <a:off x="1143000" y="693738"/>
            <a:ext cx="4572000" cy="3429000"/>
          </a:xfrm>
          <a:solidFill>
            <a:srgbClr val="FFFFFF"/>
          </a:solidFill>
          <a:ln>
            <a:solidFill>
              <a:srgbClr val="000000"/>
            </a:solidFill>
            <a:miter lim="800000"/>
            <a:headEnd/>
            <a:tailEnd/>
          </a:ln>
        </p:spPr>
      </p:sp>
      <p:sp>
        <p:nvSpPr>
          <p:cNvPr id="118788" name="Rectangle 2"/>
          <p:cNvSpPr>
            <a:spLocks noGrp="1" noChangeArrowheads="1"/>
          </p:cNvSpPr>
          <p:nvPr>
            <p:ph type="body" idx="1"/>
          </p:nvPr>
        </p:nvSpPr>
        <p:spPr bwMode="auto">
          <a:xfrm>
            <a:off x="685800" y="4341813"/>
            <a:ext cx="5487988" cy="4114800"/>
          </a:xfrm>
          <a:noFill/>
        </p:spPr>
        <p:txBody>
          <a:bodyPr wrap="none" numCol="1" anchor="ctr" anchorCtr="0" compatLnSpc="1">
            <a:prstTxWarp prst="textNoShape">
              <a:avLst/>
            </a:prstTxWarp>
          </a:bodyPr>
          <a:lstStyle/>
          <a:p>
            <a:pPr eaLnBrk="1" hangingPunct="1">
              <a:spcBef>
                <a:spcPct val="0"/>
              </a:spcBef>
            </a:pPr>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18786" name="Rectangle 6"/>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03174D43-793D-45E0-BEA6-CF6F1B9FA852}" type="slidenum">
              <a:rPr lang="en-US" smtClean="0"/>
              <a:pPr fontAlgn="base">
                <a:spcBef>
                  <a:spcPct val="0"/>
                </a:spcBef>
                <a:spcAft>
                  <a:spcPct val="0"/>
                </a:spcAft>
                <a:defRPr/>
              </a:pPr>
              <a:t>80</a:t>
            </a:fld>
            <a:endParaRPr lang="en-US"/>
          </a:p>
        </p:txBody>
      </p:sp>
      <p:sp>
        <p:nvSpPr>
          <p:cNvPr id="119811" name="Rectangle 1"/>
          <p:cNvSpPr>
            <a:spLocks noGrp="1" noRot="1" noChangeAspect="1" noChangeArrowheads="1" noTextEdit="1"/>
          </p:cNvSpPr>
          <p:nvPr>
            <p:ph type="sldImg"/>
          </p:nvPr>
        </p:nvSpPr>
        <p:spPr bwMode="auto">
          <a:xfrm>
            <a:off x="1143000" y="693738"/>
            <a:ext cx="4572000" cy="3429000"/>
          </a:xfrm>
          <a:solidFill>
            <a:srgbClr val="FFFFFF"/>
          </a:solidFill>
          <a:ln>
            <a:solidFill>
              <a:srgbClr val="000000"/>
            </a:solidFill>
            <a:miter lim="800000"/>
            <a:headEnd/>
            <a:tailEnd/>
          </a:ln>
        </p:spPr>
      </p:sp>
      <p:sp>
        <p:nvSpPr>
          <p:cNvPr id="119812" name="Rectangle 2"/>
          <p:cNvSpPr>
            <a:spLocks noGrp="1" noChangeArrowheads="1"/>
          </p:cNvSpPr>
          <p:nvPr>
            <p:ph type="body" idx="1"/>
          </p:nvPr>
        </p:nvSpPr>
        <p:spPr bwMode="auto">
          <a:xfrm>
            <a:off x="685800" y="4341813"/>
            <a:ext cx="5487988" cy="4114800"/>
          </a:xfrm>
          <a:noFill/>
        </p:spPr>
        <p:txBody>
          <a:bodyPr wrap="none" numCol="1" anchor="ctr" anchorCtr="0" compatLnSpc="1">
            <a:prstTxWarp prst="textNoShape">
              <a:avLst/>
            </a:prstTxWarp>
          </a:bodyPr>
          <a:lstStyle/>
          <a:p>
            <a:pPr eaLnBrk="1" hangingPunct="1">
              <a:spcBef>
                <a:spcPct val="0"/>
              </a:spcBef>
            </a:pPr>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20834" name="Rectangle 6"/>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F9D0A469-AFB2-48B4-8B56-91060F165805}" type="slidenum">
              <a:rPr lang="en-US" smtClean="0"/>
              <a:pPr fontAlgn="base">
                <a:spcBef>
                  <a:spcPct val="0"/>
                </a:spcBef>
                <a:spcAft>
                  <a:spcPct val="0"/>
                </a:spcAft>
                <a:defRPr/>
              </a:pPr>
              <a:t>81</a:t>
            </a:fld>
            <a:endParaRPr lang="en-US"/>
          </a:p>
        </p:txBody>
      </p:sp>
      <p:sp>
        <p:nvSpPr>
          <p:cNvPr id="120835" name="Rectangle 1"/>
          <p:cNvSpPr>
            <a:spLocks noGrp="1" noRot="1" noChangeAspect="1" noChangeArrowheads="1" noTextEdit="1"/>
          </p:cNvSpPr>
          <p:nvPr>
            <p:ph type="sldImg"/>
          </p:nvPr>
        </p:nvSpPr>
        <p:spPr bwMode="auto">
          <a:xfrm>
            <a:off x="1143000" y="693738"/>
            <a:ext cx="4572000" cy="3429000"/>
          </a:xfrm>
          <a:solidFill>
            <a:srgbClr val="FFFFFF"/>
          </a:solidFill>
          <a:ln>
            <a:solidFill>
              <a:srgbClr val="000000"/>
            </a:solidFill>
            <a:miter lim="800000"/>
            <a:headEnd/>
            <a:tailEnd/>
          </a:ln>
        </p:spPr>
      </p:sp>
      <p:sp>
        <p:nvSpPr>
          <p:cNvPr id="120836" name="Rectangle 2"/>
          <p:cNvSpPr>
            <a:spLocks noGrp="1" noChangeArrowheads="1"/>
          </p:cNvSpPr>
          <p:nvPr>
            <p:ph type="body" idx="1"/>
          </p:nvPr>
        </p:nvSpPr>
        <p:spPr bwMode="auto">
          <a:xfrm>
            <a:off x="685800" y="4341813"/>
            <a:ext cx="5487988" cy="4114800"/>
          </a:xfrm>
          <a:noFill/>
        </p:spPr>
        <p:txBody>
          <a:bodyPr wrap="none" numCol="1" anchor="ctr" anchorCtr="0" compatLnSpc="1">
            <a:prstTxWarp prst="textNoShape">
              <a:avLst/>
            </a:prstTxWarp>
          </a:bodyPr>
          <a:lstStyle/>
          <a:p>
            <a:pPr eaLnBrk="1" hangingPunct="1">
              <a:spcBef>
                <a:spcPct val="0"/>
              </a:spcBef>
            </a:pPr>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8066" name="Rectangle 6"/>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A3D27540-53DC-474B-BF98-28FAA3F7B200}" type="slidenum">
              <a:rPr lang="en-US" smtClean="0"/>
              <a:pPr fontAlgn="base">
                <a:spcBef>
                  <a:spcPct val="0"/>
                </a:spcBef>
                <a:spcAft>
                  <a:spcPct val="0"/>
                </a:spcAft>
                <a:defRPr/>
              </a:pPr>
              <a:t>51</a:t>
            </a:fld>
            <a:endParaRPr lang="en-US"/>
          </a:p>
        </p:txBody>
      </p:sp>
      <p:sp>
        <p:nvSpPr>
          <p:cNvPr id="90115" name="Rectangle 1"/>
          <p:cNvSpPr>
            <a:spLocks noGrp="1" noRot="1" noChangeAspect="1" noChangeArrowheads="1" noTextEdit="1"/>
          </p:cNvSpPr>
          <p:nvPr>
            <p:ph type="sldImg"/>
          </p:nvPr>
        </p:nvSpPr>
        <p:spPr bwMode="auto">
          <a:xfrm>
            <a:off x="1143000" y="693738"/>
            <a:ext cx="4572000" cy="3429000"/>
          </a:xfrm>
          <a:solidFill>
            <a:srgbClr val="FFFFFF"/>
          </a:solidFill>
          <a:ln>
            <a:solidFill>
              <a:srgbClr val="000000"/>
            </a:solidFill>
            <a:miter lim="800000"/>
            <a:headEnd/>
            <a:tailEnd/>
          </a:ln>
        </p:spPr>
      </p:sp>
      <p:sp>
        <p:nvSpPr>
          <p:cNvPr id="90116" name="Rectangle 2"/>
          <p:cNvSpPr>
            <a:spLocks noGrp="1" noChangeArrowheads="1"/>
          </p:cNvSpPr>
          <p:nvPr>
            <p:ph type="body" idx="1"/>
          </p:nvPr>
        </p:nvSpPr>
        <p:spPr bwMode="auto">
          <a:xfrm>
            <a:off x="685800" y="4341813"/>
            <a:ext cx="5487988" cy="4114800"/>
          </a:xfrm>
          <a:noFill/>
        </p:spPr>
        <p:txBody>
          <a:bodyPr wrap="none" numCol="1" anchor="ctr" anchorCtr="0" compatLnSpc="1">
            <a:prstTxWarp prst="textNoShape">
              <a:avLst/>
            </a:prstTxWarp>
          </a:bodyPr>
          <a:lstStyle/>
          <a:p>
            <a:pPr eaLnBrk="1" hangingPunct="1">
              <a:spcBef>
                <a:spcPct val="0"/>
              </a:spcBef>
            </a:pPr>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8066" name="Rectangle 6"/>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E2BEC24F-E790-4C01-834B-5F04D7FCBCBD}" type="slidenum">
              <a:rPr lang="en-US" smtClean="0"/>
              <a:pPr fontAlgn="base">
                <a:spcBef>
                  <a:spcPct val="0"/>
                </a:spcBef>
                <a:spcAft>
                  <a:spcPct val="0"/>
                </a:spcAft>
                <a:defRPr/>
              </a:pPr>
              <a:t>52</a:t>
            </a:fld>
            <a:endParaRPr lang="en-US"/>
          </a:p>
        </p:txBody>
      </p:sp>
      <p:sp>
        <p:nvSpPr>
          <p:cNvPr id="91139" name="Rectangle 1"/>
          <p:cNvSpPr>
            <a:spLocks noGrp="1" noRot="1" noChangeAspect="1" noChangeArrowheads="1" noTextEdit="1"/>
          </p:cNvSpPr>
          <p:nvPr>
            <p:ph type="sldImg"/>
          </p:nvPr>
        </p:nvSpPr>
        <p:spPr bwMode="auto">
          <a:xfrm>
            <a:off x="1143000" y="693738"/>
            <a:ext cx="4572000" cy="3429000"/>
          </a:xfrm>
          <a:solidFill>
            <a:srgbClr val="FFFFFF"/>
          </a:solidFill>
          <a:ln>
            <a:solidFill>
              <a:srgbClr val="000000"/>
            </a:solidFill>
            <a:miter lim="800000"/>
            <a:headEnd/>
            <a:tailEnd/>
          </a:ln>
        </p:spPr>
      </p:sp>
      <p:sp>
        <p:nvSpPr>
          <p:cNvPr id="91140" name="Rectangle 2"/>
          <p:cNvSpPr>
            <a:spLocks noGrp="1" noChangeArrowheads="1"/>
          </p:cNvSpPr>
          <p:nvPr>
            <p:ph type="body" idx="1"/>
          </p:nvPr>
        </p:nvSpPr>
        <p:spPr bwMode="auto">
          <a:xfrm>
            <a:off x="685800" y="4341813"/>
            <a:ext cx="5487988" cy="4114800"/>
          </a:xfrm>
          <a:noFill/>
        </p:spPr>
        <p:txBody>
          <a:bodyPr wrap="none" numCol="1" anchor="ctr" anchorCtr="0" compatLnSpc="1">
            <a:prstTxWarp prst="textNoShape">
              <a:avLst/>
            </a:prstTxWarp>
          </a:bodyPr>
          <a:lstStyle/>
          <a:p>
            <a:pPr eaLnBrk="1" hangingPunct="1">
              <a:spcBef>
                <a:spcPct val="0"/>
              </a:spcBef>
            </a:pPr>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9090" name="Rectangle 6"/>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E4BA17C0-24B3-46DD-BD2C-3F7E25707A61}" type="slidenum">
              <a:rPr lang="en-US" smtClean="0"/>
              <a:pPr fontAlgn="base">
                <a:spcBef>
                  <a:spcPct val="0"/>
                </a:spcBef>
                <a:spcAft>
                  <a:spcPct val="0"/>
                </a:spcAft>
                <a:defRPr/>
              </a:pPr>
              <a:t>53</a:t>
            </a:fld>
            <a:endParaRPr lang="en-US"/>
          </a:p>
        </p:txBody>
      </p:sp>
      <p:sp>
        <p:nvSpPr>
          <p:cNvPr id="92163" name="Rectangle 1"/>
          <p:cNvSpPr>
            <a:spLocks noGrp="1" noRot="1" noChangeAspect="1" noChangeArrowheads="1" noTextEdit="1"/>
          </p:cNvSpPr>
          <p:nvPr>
            <p:ph type="sldImg"/>
          </p:nvPr>
        </p:nvSpPr>
        <p:spPr bwMode="auto">
          <a:xfrm>
            <a:off x="1143000" y="693738"/>
            <a:ext cx="4572000" cy="3429000"/>
          </a:xfrm>
          <a:solidFill>
            <a:srgbClr val="FFFFFF"/>
          </a:solidFill>
          <a:ln>
            <a:solidFill>
              <a:srgbClr val="000000"/>
            </a:solidFill>
            <a:miter lim="800000"/>
            <a:headEnd/>
            <a:tailEnd/>
          </a:ln>
        </p:spPr>
      </p:sp>
      <p:sp>
        <p:nvSpPr>
          <p:cNvPr id="92164" name="Rectangle 2"/>
          <p:cNvSpPr>
            <a:spLocks noGrp="1" noChangeArrowheads="1"/>
          </p:cNvSpPr>
          <p:nvPr>
            <p:ph type="body" idx="1"/>
          </p:nvPr>
        </p:nvSpPr>
        <p:spPr bwMode="auto">
          <a:xfrm>
            <a:off x="685800" y="4341813"/>
            <a:ext cx="5487988" cy="4114800"/>
          </a:xfrm>
          <a:noFill/>
        </p:spPr>
        <p:txBody>
          <a:bodyPr wrap="none" numCol="1" anchor="ctr" anchorCtr="0" compatLnSpc="1">
            <a:prstTxWarp prst="textNoShape">
              <a:avLst/>
            </a:prstTxWarp>
          </a:bodyPr>
          <a:lstStyle/>
          <a:p>
            <a:pPr eaLnBrk="1" hangingPunct="1">
              <a:spcBef>
                <a:spcPct val="0"/>
              </a:spcBef>
            </a:pPr>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0114" name="Rectangle 6"/>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660B1D79-A245-4C71-ABB3-9D3C9DECFF52}" type="slidenum">
              <a:rPr lang="en-US" smtClean="0"/>
              <a:pPr fontAlgn="base">
                <a:spcBef>
                  <a:spcPct val="0"/>
                </a:spcBef>
                <a:spcAft>
                  <a:spcPct val="0"/>
                </a:spcAft>
                <a:defRPr/>
              </a:pPr>
              <a:t>54</a:t>
            </a:fld>
            <a:endParaRPr lang="en-US"/>
          </a:p>
        </p:txBody>
      </p:sp>
      <p:sp>
        <p:nvSpPr>
          <p:cNvPr id="93187" name="Rectangle 1"/>
          <p:cNvSpPr>
            <a:spLocks noGrp="1" noRot="1" noChangeAspect="1" noChangeArrowheads="1" noTextEdit="1"/>
          </p:cNvSpPr>
          <p:nvPr>
            <p:ph type="sldImg"/>
          </p:nvPr>
        </p:nvSpPr>
        <p:spPr bwMode="auto">
          <a:xfrm>
            <a:off x="1143000" y="693738"/>
            <a:ext cx="4572000" cy="3429000"/>
          </a:xfrm>
          <a:solidFill>
            <a:srgbClr val="FFFFFF"/>
          </a:solidFill>
          <a:ln>
            <a:solidFill>
              <a:srgbClr val="000000"/>
            </a:solidFill>
            <a:miter lim="800000"/>
            <a:headEnd/>
            <a:tailEnd/>
          </a:ln>
        </p:spPr>
      </p:sp>
      <p:sp>
        <p:nvSpPr>
          <p:cNvPr id="93188" name="Rectangle 2"/>
          <p:cNvSpPr>
            <a:spLocks noGrp="1" noChangeArrowheads="1"/>
          </p:cNvSpPr>
          <p:nvPr>
            <p:ph type="body" idx="1"/>
          </p:nvPr>
        </p:nvSpPr>
        <p:spPr bwMode="auto">
          <a:xfrm>
            <a:off x="685800" y="4341813"/>
            <a:ext cx="5487988" cy="4114800"/>
          </a:xfrm>
          <a:noFill/>
        </p:spPr>
        <p:txBody>
          <a:bodyPr wrap="none" numCol="1" anchor="ctr" anchorCtr="0" compatLnSpc="1">
            <a:prstTxWarp prst="textNoShape">
              <a:avLst/>
            </a:prstTxWarp>
          </a:bodyPr>
          <a:lstStyle/>
          <a:p>
            <a:pPr eaLnBrk="1" hangingPunct="1">
              <a:spcBef>
                <a:spcPct val="0"/>
              </a:spcBef>
            </a:pPr>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1138" name="Rectangle 6"/>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2C7A36A-66AC-4556-9E5F-29F53CD627D9}" type="slidenum">
              <a:rPr lang="en-US" smtClean="0"/>
              <a:pPr fontAlgn="base">
                <a:spcBef>
                  <a:spcPct val="0"/>
                </a:spcBef>
                <a:spcAft>
                  <a:spcPct val="0"/>
                </a:spcAft>
                <a:defRPr/>
              </a:pPr>
              <a:t>55</a:t>
            </a:fld>
            <a:endParaRPr lang="en-US"/>
          </a:p>
        </p:txBody>
      </p:sp>
      <p:sp>
        <p:nvSpPr>
          <p:cNvPr id="94211" name="Rectangle 1"/>
          <p:cNvSpPr>
            <a:spLocks noGrp="1" noRot="1" noChangeAspect="1" noChangeArrowheads="1" noTextEdit="1"/>
          </p:cNvSpPr>
          <p:nvPr>
            <p:ph type="sldImg"/>
          </p:nvPr>
        </p:nvSpPr>
        <p:spPr bwMode="auto">
          <a:xfrm>
            <a:off x="1143000" y="693738"/>
            <a:ext cx="4572000" cy="3429000"/>
          </a:xfrm>
          <a:solidFill>
            <a:srgbClr val="FFFFFF"/>
          </a:solidFill>
          <a:ln>
            <a:solidFill>
              <a:srgbClr val="000000"/>
            </a:solidFill>
            <a:miter lim="800000"/>
            <a:headEnd/>
            <a:tailEnd/>
          </a:ln>
        </p:spPr>
      </p:sp>
      <p:sp>
        <p:nvSpPr>
          <p:cNvPr id="94212" name="Rectangle 2"/>
          <p:cNvSpPr>
            <a:spLocks noGrp="1" noChangeArrowheads="1"/>
          </p:cNvSpPr>
          <p:nvPr>
            <p:ph type="body" idx="1"/>
          </p:nvPr>
        </p:nvSpPr>
        <p:spPr bwMode="auto">
          <a:xfrm>
            <a:off x="685800" y="4341813"/>
            <a:ext cx="5487988" cy="4114800"/>
          </a:xfrm>
          <a:noFill/>
        </p:spPr>
        <p:txBody>
          <a:bodyPr wrap="none" numCol="1" anchor="ctr" anchorCtr="0" compatLnSpc="1">
            <a:prstTxWarp prst="textNoShape">
              <a:avLst/>
            </a:prstTxWarp>
          </a:bodyPr>
          <a:lstStyle/>
          <a:p>
            <a:pPr eaLnBrk="1" hangingPunct="1">
              <a:spcBef>
                <a:spcPct val="0"/>
              </a:spcBef>
            </a:pPr>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2162" name="Rectangle 6"/>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161738BF-C172-46A0-8011-552A71181292}" type="slidenum">
              <a:rPr lang="en-US" smtClean="0"/>
              <a:pPr fontAlgn="base">
                <a:spcBef>
                  <a:spcPct val="0"/>
                </a:spcBef>
                <a:spcAft>
                  <a:spcPct val="0"/>
                </a:spcAft>
                <a:defRPr/>
              </a:pPr>
              <a:t>56</a:t>
            </a:fld>
            <a:endParaRPr lang="en-US"/>
          </a:p>
        </p:txBody>
      </p:sp>
      <p:sp>
        <p:nvSpPr>
          <p:cNvPr id="95235" name="Rectangle 1"/>
          <p:cNvSpPr>
            <a:spLocks noGrp="1" noRot="1" noChangeAspect="1" noChangeArrowheads="1" noTextEdit="1"/>
          </p:cNvSpPr>
          <p:nvPr>
            <p:ph type="sldImg"/>
          </p:nvPr>
        </p:nvSpPr>
        <p:spPr bwMode="auto">
          <a:xfrm>
            <a:off x="1143000" y="693738"/>
            <a:ext cx="4572000" cy="3429000"/>
          </a:xfrm>
          <a:solidFill>
            <a:srgbClr val="FFFFFF"/>
          </a:solidFill>
          <a:ln>
            <a:solidFill>
              <a:srgbClr val="000000"/>
            </a:solidFill>
            <a:miter lim="800000"/>
            <a:headEnd/>
            <a:tailEnd/>
          </a:ln>
        </p:spPr>
      </p:sp>
      <p:sp>
        <p:nvSpPr>
          <p:cNvPr id="95236" name="Rectangle 2"/>
          <p:cNvSpPr>
            <a:spLocks noGrp="1" noChangeArrowheads="1"/>
          </p:cNvSpPr>
          <p:nvPr>
            <p:ph type="body" idx="1"/>
          </p:nvPr>
        </p:nvSpPr>
        <p:spPr bwMode="auto">
          <a:xfrm>
            <a:off x="685800" y="4341813"/>
            <a:ext cx="5487988" cy="4114800"/>
          </a:xfrm>
          <a:noFill/>
        </p:spPr>
        <p:txBody>
          <a:bodyPr wrap="none" numCol="1" anchor="ctr" anchorCtr="0" compatLnSpc="1">
            <a:prstTxWarp prst="textNoShape">
              <a:avLst/>
            </a:prstTxWarp>
          </a:bodyPr>
          <a:lstStyle/>
          <a:p>
            <a:pPr eaLnBrk="1" hangingPunct="1">
              <a:spcBef>
                <a:spcPct val="0"/>
              </a:spcBef>
            </a:pPr>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lvl1pPr>
              <a:defRPr/>
            </a:lvl1pPr>
          </a:lstStyle>
          <a:p>
            <a:pPr>
              <a:defRPr/>
            </a:pPr>
            <a:fld id="{C3C289E2-3419-4AB4-AA79-C6BFCC239E3C}" type="datetimeFigureOut">
              <a:rPr lang="en-US"/>
              <a:pPr>
                <a:defRPr/>
              </a:pPr>
              <a:t>9/10/2023</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DCB55DD7-E6D9-4AB3-9AB5-338542952CA0}"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8EF7B650-547C-4A01-9890-3BF353419986}" type="datetimeFigureOut">
              <a:rPr lang="en-US"/>
              <a:pPr>
                <a:defRPr/>
              </a:pPr>
              <a:t>9/10/2023</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074C4392-A56F-48D9-BE50-1075F75AFA3F}"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6F540414-740B-4925-BC6B-B66508794496}" type="datetimeFigureOut">
              <a:rPr lang="en-US"/>
              <a:pPr>
                <a:defRPr/>
              </a:pPr>
              <a:t>9/10/2023</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E3502CED-FEA4-4810-90DB-6CF82E6B299E}"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F43D641C-F564-4203-8A29-C8056F9A4DB3}" type="datetimeFigureOut">
              <a:rPr lang="en-US"/>
              <a:pPr>
                <a:defRPr/>
              </a:pPr>
              <a:t>9/10/2023</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FA310F92-15AC-4CED-8962-ADED8911F4B0}"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fld id="{037D828B-CE65-4F4D-A550-D6B183C6D00A}" type="datetimeFigureOut">
              <a:rPr lang="en-US"/>
              <a:pPr>
                <a:defRPr/>
              </a:pPr>
              <a:t>9/10/2023</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608BD13D-7743-4DB5-951A-045562A10637}"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p:cNvSpPr>
            <a:spLocks noGrp="1"/>
          </p:cNvSpPr>
          <p:nvPr>
            <p:ph type="dt" sz="half" idx="10"/>
          </p:nvPr>
        </p:nvSpPr>
        <p:spPr/>
        <p:txBody>
          <a:bodyPr/>
          <a:lstStyle>
            <a:lvl1pPr>
              <a:defRPr/>
            </a:lvl1pPr>
          </a:lstStyle>
          <a:p>
            <a:pPr>
              <a:defRPr/>
            </a:pPr>
            <a:fld id="{24114ACB-970A-475E-BA4E-98969D8D7D82}" type="datetimeFigureOut">
              <a:rPr lang="en-US"/>
              <a:pPr>
                <a:defRPr/>
              </a:pPr>
              <a:t>9/10/2023</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496121E1-F8E1-4957-AD5B-6D102C087D43}"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p:cNvSpPr>
            <a:spLocks noGrp="1"/>
          </p:cNvSpPr>
          <p:nvPr>
            <p:ph type="dt" sz="half" idx="10"/>
          </p:nvPr>
        </p:nvSpPr>
        <p:spPr/>
        <p:txBody>
          <a:bodyPr/>
          <a:lstStyle>
            <a:lvl1pPr>
              <a:defRPr/>
            </a:lvl1pPr>
          </a:lstStyle>
          <a:p>
            <a:pPr>
              <a:defRPr/>
            </a:pPr>
            <a:fld id="{C9F967BC-0EB1-4C53-8B8C-6AF2DEE53122}" type="datetimeFigureOut">
              <a:rPr lang="en-US"/>
              <a:pPr>
                <a:defRPr/>
              </a:pPr>
              <a:t>9/10/2023</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6F5C0EA4-EC71-4323-9B5B-13FAC2517EB6}"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p:cNvSpPr>
            <a:spLocks noGrp="1"/>
          </p:cNvSpPr>
          <p:nvPr>
            <p:ph type="dt" sz="half" idx="10"/>
          </p:nvPr>
        </p:nvSpPr>
        <p:spPr/>
        <p:txBody>
          <a:bodyPr/>
          <a:lstStyle>
            <a:lvl1pPr>
              <a:defRPr/>
            </a:lvl1pPr>
          </a:lstStyle>
          <a:p>
            <a:pPr>
              <a:defRPr/>
            </a:pPr>
            <a:fld id="{16207436-F4CD-4AAA-B128-56B991914892}" type="datetimeFigureOut">
              <a:rPr lang="en-US"/>
              <a:pPr>
                <a:defRPr/>
              </a:pPr>
              <a:t>9/10/2023</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0BF39AF5-DD29-45E8-A12A-B182456760FE}"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BADA5412-C24B-44A8-BC77-25605B5FDFC1}" type="datetimeFigureOut">
              <a:rPr lang="en-US"/>
              <a:pPr>
                <a:defRPr/>
              </a:pPr>
              <a:t>9/10/2023</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5EB323B2-84E9-45E8-AF79-5317F15672FE}"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59B69E56-F8F7-41C9-8349-20D7715EA3EA}" type="datetimeFigureOut">
              <a:rPr lang="en-US"/>
              <a:pPr>
                <a:defRPr/>
              </a:pPr>
              <a:t>9/10/2023</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B669183D-8C09-4B1D-B866-A25FFC95A755}"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2A213EDC-E0B1-4567-AE2D-3B8D2C11AF95}" type="datetimeFigureOut">
              <a:rPr lang="en-US"/>
              <a:pPr>
                <a:defRPr/>
              </a:pPr>
              <a:t>9/10/2023</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3AF4649D-17DF-41DB-96A0-4C88D3BD26B2}"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61B46C2C-0C78-40F4-89DF-1DC578E94BCA}" type="datetimeFigureOut">
              <a:rPr lang="en-US"/>
              <a:pPr>
                <a:defRPr/>
              </a:pPr>
              <a:t>9/10/2023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6DA3EC76-972C-4947-B20D-A069C2FC15E2}"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13.jpeg"/></Relationships>
</file>

<file path=ppt/slides/_rels/slide5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15.jpeg"/></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18.jpeg"/></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8" Type="http://schemas.openxmlformats.org/officeDocument/2006/relationships/image" Target="../media/image22.jpeg"/><Relationship Id="rId3" Type="http://schemas.openxmlformats.org/officeDocument/2006/relationships/hyperlink" Target="http://www.mayoclinicproceedings.com/content/82/4/448/F1.large.jpg" TargetMode="External"/><Relationship Id="rId7" Type="http://schemas.openxmlformats.org/officeDocument/2006/relationships/image" Target="../media/image21.jpeg"/><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hyperlink" Target="http://vasculitis.med.jhu.edu/typesof/images/gangrene.jpg" TargetMode="External"/><Relationship Id="rId5" Type="http://schemas.openxmlformats.org/officeDocument/2006/relationships/image" Target="../media/image20.jpeg"/><Relationship Id="rId4" Type="http://schemas.openxmlformats.org/officeDocument/2006/relationships/image" Target="../media/image19.jpeg"/></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28.xml"/><Relationship Id="rId1" Type="http://schemas.openxmlformats.org/officeDocument/2006/relationships/slideLayout" Target="../slideLayouts/slideLayout2.xml"/><Relationship Id="rId5" Type="http://schemas.openxmlformats.org/officeDocument/2006/relationships/image" Target="../media/image28.jpeg"/><Relationship Id="rId4" Type="http://schemas.openxmlformats.org/officeDocument/2006/relationships/image" Target="../media/image27.jpeg"/></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3" Type="http://schemas.openxmlformats.org/officeDocument/2006/relationships/image" Target="../media/image29.jpeg"/><Relationship Id="rId7" Type="http://schemas.openxmlformats.org/officeDocument/2006/relationships/image" Target="../media/image32.jpeg"/><Relationship Id="rId2" Type="http://schemas.openxmlformats.org/officeDocument/2006/relationships/notesSlide" Target="../notesSlides/notesSlide30.xml"/><Relationship Id="rId1" Type="http://schemas.openxmlformats.org/officeDocument/2006/relationships/slideLayout" Target="../slideLayouts/slideLayout2.xml"/><Relationship Id="rId6" Type="http://schemas.openxmlformats.org/officeDocument/2006/relationships/image" Target="../media/image31.jpeg"/><Relationship Id="rId5" Type="http://schemas.openxmlformats.org/officeDocument/2006/relationships/image" Target="../media/image30.jpeg"/><Relationship Id="rId4" Type="http://schemas.openxmlformats.org/officeDocument/2006/relationships/hyperlink" Target="http://www.mainlinehealth.org/stw/images/125812.jpg" TargetMode="External"/></Relationships>
</file>

<file path=ppt/slides/_rels/slide78.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notesSlide" Target="../notesSlides/notesSlide33.xml"/><Relationship Id="rId1" Type="http://schemas.openxmlformats.org/officeDocument/2006/relationships/slideLayout" Target="../slideLayouts/slideLayout2.xml"/><Relationship Id="rId6" Type="http://schemas.openxmlformats.org/officeDocument/2006/relationships/image" Target="../media/image36.jpeg"/><Relationship Id="rId5" Type="http://schemas.openxmlformats.org/officeDocument/2006/relationships/image" Target="../media/image35.jpeg"/><Relationship Id="rId4" Type="http://schemas.openxmlformats.org/officeDocument/2006/relationships/hyperlink" Target="http://www.healthmango.com/wp-content/uploads/2010/01/varicose-vein.jpg" TargetMode="External"/></Relationships>
</file>

<file path=ppt/slides/_rels/slide81.xml.rels><?xml version="1.0" encoding="UTF-8" standalone="yes"?>
<Relationships xmlns="http://schemas.openxmlformats.org/package/2006/relationships"><Relationship Id="rId3" Type="http://schemas.openxmlformats.org/officeDocument/2006/relationships/hyperlink" Target="http://lymphedemahelp.com/wp-content/uploads/2010/06/lymphedema.jpg" TargetMode="External"/><Relationship Id="rId7" Type="http://schemas.openxmlformats.org/officeDocument/2006/relationships/image" Target="../media/image40.jpeg"/><Relationship Id="rId2" Type="http://schemas.openxmlformats.org/officeDocument/2006/relationships/notesSlide" Target="../notesSlides/notesSlide34.xml"/><Relationship Id="rId1" Type="http://schemas.openxmlformats.org/officeDocument/2006/relationships/slideLayout" Target="../slideLayouts/slideLayout2.xml"/><Relationship Id="rId6" Type="http://schemas.openxmlformats.org/officeDocument/2006/relationships/image" Target="../media/image39.png"/><Relationship Id="rId5" Type="http://schemas.openxmlformats.org/officeDocument/2006/relationships/image" Target="../media/image38.jpeg"/><Relationship Id="rId4" Type="http://schemas.openxmlformats.org/officeDocument/2006/relationships/image" Target="../media/image37.jpeg"/></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rtlCol="0">
            <a:normAutofit fontScale="90000"/>
          </a:bodyPr>
          <a:lstStyle/>
          <a:p>
            <a:pPr eaLnBrk="1" fontAlgn="auto" hangingPunct="1">
              <a:spcAft>
                <a:spcPts val="0"/>
              </a:spcAft>
              <a:defRPr/>
            </a:pPr>
            <a:r>
              <a:rPr lang="en" dirty="0"/>
              <a:t>PATHOPHYSIOLOGY OF CARDIOVASCULAR SYSTEM PART 2</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a:xfrm>
            <a:off x="457200" y="76200"/>
            <a:ext cx="8229600" cy="1143000"/>
          </a:xfrm>
        </p:spPr>
        <p:txBody>
          <a:bodyPr/>
          <a:lstStyle/>
          <a:p>
            <a:pPr eaLnBrk="1" hangingPunct="1"/>
            <a:r>
              <a:rPr lang="en" dirty="0">
                <a:latin typeface="Times New Roman" pitchFamily="18" charset="0"/>
                <a:cs typeface="Times New Roman" pitchFamily="18" charset="0"/>
              </a:rPr>
              <a:t>Aortic insufficiency</a:t>
            </a:r>
          </a:p>
        </p:txBody>
      </p:sp>
      <p:sp>
        <p:nvSpPr>
          <p:cNvPr id="3" name="Content Placeholder 2"/>
          <p:cNvSpPr>
            <a:spLocks noGrp="1"/>
          </p:cNvSpPr>
          <p:nvPr>
            <p:ph idx="1"/>
          </p:nvPr>
        </p:nvSpPr>
        <p:spPr>
          <a:xfrm>
            <a:off x="457200" y="1371600"/>
            <a:ext cx="8458200" cy="5105400"/>
          </a:xfrm>
        </p:spPr>
        <p:txBody>
          <a:bodyPr rtlCol="0">
            <a:normAutofit fontScale="92500"/>
          </a:bodyPr>
          <a:lstStyle/>
          <a:p>
            <a:pPr lvl="1" eaLnBrk="1" fontAlgn="auto" hangingPunct="1">
              <a:spcAft>
                <a:spcPts val="0"/>
              </a:spcAft>
              <a:defRPr/>
            </a:pPr>
            <a:r>
              <a:rPr lang="en" dirty="0">
                <a:latin typeface="Times New Roman" pitchFamily="18" charset="0"/>
                <a:cs typeface="Times New Roman" pitchFamily="18" charset="0"/>
              </a:rPr>
              <a:t>By returning blood from the aorta to the LV during diastole</a:t>
            </a:r>
          </a:p>
          <a:p>
            <a:pPr lvl="1" eaLnBrk="1" fontAlgn="auto" hangingPunct="1">
              <a:spcAft>
                <a:spcPts val="0"/>
              </a:spcAft>
              <a:defRPr/>
            </a:pPr>
            <a:endParaRPr lang="en-US" dirty="0">
              <a:latin typeface="Times New Roman" pitchFamily="18" charset="0"/>
              <a:cs typeface="Times New Roman" pitchFamily="18" charset="0"/>
            </a:endParaRPr>
          </a:p>
          <a:p>
            <a:pPr lvl="1" eaLnBrk="1" fontAlgn="auto" hangingPunct="1">
              <a:spcAft>
                <a:spcPts val="0"/>
              </a:spcAft>
              <a:defRPr/>
            </a:pPr>
            <a:r>
              <a:rPr lang="en" dirty="0">
                <a:latin typeface="Times New Roman" pitchFamily="18" charset="0"/>
                <a:cs typeface="Times New Roman" pitchFamily="18" charset="0"/>
              </a:rPr>
              <a:t>Etiology (in addition to disorders of the AI valve itself, it can also occur due to disorders of the aortic root):</a:t>
            </a:r>
          </a:p>
          <a:p>
            <a:pPr marL="457200" lvl="1" indent="0" eaLnBrk="1" fontAlgn="auto" hangingPunct="1">
              <a:spcAft>
                <a:spcPts val="0"/>
              </a:spcAft>
              <a:buNone/>
              <a:defRPr/>
            </a:pPr>
            <a:r>
              <a:rPr lang="en" dirty="0">
                <a:latin typeface="Times New Roman" pitchFamily="18" charset="0"/>
                <a:cs typeface="Times New Roman" pitchFamily="18" charset="0"/>
              </a:rPr>
              <a:t>Valvular insufficiency:</a:t>
            </a:r>
          </a:p>
          <a:p>
            <a:pPr lvl="1" eaLnBrk="1" fontAlgn="auto" hangingPunct="1">
              <a:spcAft>
                <a:spcPts val="0"/>
              </a:spcAft>
              <a:defRPr/>
            </a:pPr>
            <a:r>
              <a:rPr lang="en" dirty="0">
                <a:latin typeface="Times New Roman" pitchFamily="18" charset="0"/>
                <a:cs typeface="Times New Roman" pitchFamily="18" charset="0"/>
              </a:rPr>
              <a:t>Congenital</a:t>
            </a:r>
          </a:p>
          <a:p>
            <a:pPr lvl="1" eaLnBrk="1" fontAlgn="auto" hangingPunct="1">
              <a:spcAft>
                <a:spcPts val="0"/>
              </a:spcAft>
              <a:defRPr/>
            </a:pPr>
            <a:r>
              <a:rPr lang="en" dirty="0">
                <a:latin typeface="Times New Roman" pitchFamily="18" charset="0"/>
                <a:cs typeface="Times New Roman" pitchFamily="18" charset="0"/>
              </a:rPr>
              <a:t>Rheumatic fever</a:t>
            </a:r>
          </a:p>
          <a:p>
            <a:pPr lvl="1" eaLnBrk="1" fontAlgn="auto" hangingPunct="1">
              <a:spcAft>
                <a:spcPts val="0"/>
              </a:spcAft>
              <a:defRPr/>
            </a:pPr>
            <a:r>
              <a:rPr lang="en" dirty="0">
                <a:latin typeface="Times New Roman" pitchFamily="18" charset="0"/>
                <a:cs typeface="Times New Roman" pitchFamily="18" charset="0"/>
              </a:rPr>
              <a:t>Infective endocarditis</a:t>
            </a:r>
          </a:p>
          <a:p>
            <a:pPr lvl="1" eaLnBrk="1" fontAlgn="auto" hangingPunct="1">
              <a:spcAft>
                <a:spcPts val="0"/>
              </a:spcAft>
              <a:defRPr/>
            </a:pPr>
            <a:r>
              <a:rPr lang="en" dirty="0">
                <a:latin typeface="Times New Roman" pitchFamily="18" charset="0"/>
                <a:cs typeface="Times New Roman" pitchFamily="18" charset="0"/>
              </a:rPr>
              <a:t>Rheumatoid arthritis</a:t>
            </a:r>
          </a:p>
          <a:p>
            <a:pPr lvl="1" eaLnBrk="1" fontAlgn="auto" hangingPunct="1">
              <a:spcAft>
                <a:spcPts val="0"/>
              </a:spcAft>
              <a:defRPr/>
            </a:pPr>
            <a:r>
              <a:rPr lang="en" dirty="0">
                <a:latin typeface="Times New Roman" pitchFamily="18" charset="0"/>
                <a:cs typeface="Times New Roman" pitchFamily="18" charset="0"/>
              </a:rPr>
              <a:t>Ankylosing spondylitis</a:t>
            </a:r>
          </a:p>
        </p:txBody>
      </p:sp>
      <p:cxnSp>
        <p:nvCxnSpPr>
          <p:cNvPr id="5" name="Straight Connector 4"/>
          <p:cNvCxnSpPr/>
          <p:nvPr/>
        </p:nvCxnSpPr>
        <p:spPr>
          <a:xfrm>
            <a:off x="457200" y="1219200"/>
            <a:ext cx="8229600" cy="0"/>
          </a:xfrm>
          <a:prstGeom prst="line">
            <a:avLst/>
          </a:prstGeom>
          <a:ln w="22225">
            <a:solidFill>
              <a:schemeClr val="accent2"/>
            </a:solidFill>
          </a:ln>
        </p:spPr>
        <p:style>
          <a:lnRef idx="1">
            <a:schemeClr val="accent1"/>
          </a:lnRef>
          <a:fillRef idx="0">
            <a:schemeClr val="accent1"/>
          </a:fillRef>
          <a:effectRef idx="0">
            <a:schemeClr val="accent1"/>
          </a:effectRef>
          <a:fontRef idx="minor">
            <a:schemeClr val="tx1"/>
          </a:fontRef>
        </p:style>
      </p:cxnSp>
      <p:pic>
        <p:nvPicPr>
          <p:cNvPr id="12293" name="Picture 4"/>
          <p:cNvPicPr>
            <a:picLocks noChangeAspect="1" noChangeArrowheads="1"/>
          </p:cNvPicPr>
          <p:nvPr/>
        </p:nvPicPr>
        <p:blipFill>
          <a:blip r:embed="rId2" cstate="print"/>
          <a:srcRect l="30000" t="12222" r="31250" b="21111"/>
          <a:stretch>
            <a:fillRect/>
          </a:stretch>
        </p:blipFill>
        <p:spPr bwMode="auto">
          <a:xfrm>
            <a:off x="7962900" y="5715000"/>
            <a:ext cx="1181100" cy="1143000"/>
          </a:xfrm>
          <a:prstGeom prst="rect">
            <a:avLst/>
          </a:prstGeom>
          <a:noFill/>
          <a:ln w="9525">
            <a:noFill/>
            <a:miter lim="800000"/>
            <a:headEnd/>
            <a:tailEnd/>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371600"/>
            <a:ext cx="8229600" cy="4876800"/>
          </a:xfrm>
        </p:spPr>
        <p:txBody>
          <a:bodyPr rtlCol="0">
            <a:normAutofit fontScale="92500"/>
          </a:bodyPr>
          <a:lstStyle/>
          <a:p>
            <a:pPr lvl="1" eaLnBrk="1" fontAlgn="auto" hangingPunct="1">
              <a:spcAft>
                <a:spcPts val="0"/>
              </a:spcAft>
              <a:buFont typeface="Arial" pitchFamily="34" charset="0"/>
              <a:buNone/>
              <a:defRPr/>
            </a:pPr>
            <a:r>
              <a:rPr lang="en" dirty="0">
                <a:latin typeface="Times New Roman" pitchFamily="18" charset="0"/>
                <a:cs typeface="Times New Roman" pitchFamily="18" charset="0"/>
              </a:rPr>
              <a:t>-AI caused by aortic root dilatation:</a:t>
            </a:r>
          </a:p>
          <a:p>
            <a:pPr marL="971550" lvl="1" indent="-514350" eaLnBrk="1" fontAlgn="auto" hangingPunct="1">
              <a:spcAft>
                <a:spcPts val="0"/>
              </a:spcAft>
              <a:buFont typeface="+mj-lt"/>
              <a:buAutoNum type="arabicPeriod"/>
              <a:defRPr/>
            </a:pPr>
            <a:r>
              <a:rPr lang="en" dirty="0" err="1">
                <a:latin typeface="Times New Roman" pitchFamily="18" charset="0"/>
                <a:cs typeface="Times New Roman" pitchFamily="18" charset="0"/>
              </a:rPr>
              <a:t>Annuloectation </a:t>
            </a:r>
            <a:r>
              <a:rPr lang="en" dirty="0">
                <a:latin typeface="Times New Roman" pitchFamily="18" charset="0"/>
                <a:cs typeface="Times New Roman" pitchFamily="18" charset="0"/>
              </a:rPr>
              <a:t>of the aortic valve</a:t>
            </a:r>
          </a:p>
          <a:p>
            <a:pPr marL="971550" lvl="1" indent="-514350" eaLnBrk="1" fontAlgn="auto" hangingPunct="1">
              <a:spcAft>
                <a:spcPts val="0"/>
              </a:spcAft>
              <a:buFont typeface="+mj-lt"/>
              <a:buAutoNum type="arabicPeriod"/>
              <a:defRPr/>
            </a:pPr>
            <a:r>
              <a:rPr lang="en" dirty="0">
                <a:latin typeface="Times New Roman" pitchFamily="18" charset="0"/>
                <a:cs typeface="Times New Roman" pitchFamily="18" charset="0"/>
              </a:rPr>
              <a:t>Dissecting aortic aneurysm</a:t>
            </a:r>
          </a:p>
          <a:p>
            <a:pPr marL="971550" lvl="1" indent="-514350" eaLnBrk="1" fontAlgn="auto" hangingPunct="1">
              <a:spcAft>
                <a:spcPts val="0"/>
              </a:spcAft>
              <a:buFont typeface="+mj-lt"/>
              <a:buAutoNum type="arabicPeriod"/>
              <a:defRPr/>
            </a:pPr>
            <a:r>
              <a:rPr lang="en" dirty="0">
                <a:latin typeface="Times New Roman" pitchFamily="18" charset="0"/>
                <a:cs typeface="Times New Roman" pitchFamily="18" charset="0"/>
              </a:rPr>
              <a:t>Infectious diseases (syphilis)</a:t>
            </a:r>
          </a:p>
          <a:p>
            <a:pPr marL="971550" lvl="1" indent="-514350" eaLnBrk="1" fontAlgn="auto" hangingPunct="1">
              <a:spcAft>
                <a:spcPts val="0"/>
              </a:spcAft>
              <a:buFont typeface="+mj-lt"/>
              <a:buAutoNum type="arabicPeriod"/>
              <a:defRPr/>
            </a:pPr>
            <a:r>
              <a:rPr lang="en" dirty="0">
                <a:latin typeface="Times New Roman" pitchFamily="18" charset="0"/>
                <a:cs typeface="Times New Roman" pitchFamily="18" charset="0"/>
              </a:rPr>
              <a:t>North HTN</a:t>
            </a:r>
          </a:p>
          <a:p>
            <a:pPr marL="971550" lvl="1" indent="-514350" eaLnBrk="1" fontAlgn="auto" hangingPunct="1">
              <a:spcAft>
                <a:spcPts val="0"/>
              </a:spcAft>
              <a:buFont typeface="+mj-lt"/>
              <a:buAutoNum type="arabicPeriod"/>
              <a:defRPr/>
            </a:pPr>
            <a:r>
              <a:rPr lang="en" dirty="0">
                <a:latin typeface="Times New Roman" pitchFamily="18" charset="0"/>
                <a:cs typeface="Times New Roman" pitchFamily="18" charset="0"/>
              </a:rPr>
              <a:t>Rheumatoid arthritis</a:t>
            </a:r>
          </a:p>
          <a:p>
            <a:pPr lvl="1" eaLnBrk="1" fontAlgn="auto" hangingPunct="1">
              <a:spcAft>
                <a:spcPts val="0"/>
              </a:spcAft>
              <a:buFont typeface="Arial" pitchFamily="34" charset="0"/>
              <a:buNone/>
              <a:defRPr/>
            </a:pPr>
            <a:endParaRPr lang="en-US" dirty="0">
              <a:latin typeface="Times New Roman" pitchFamily="18" charset="0"/>
              <a:cs typeface="Times New Roman" pitchFamily="18" charset="0"/>
            </a:endParaRPr>
          </a:p>
          <a:p>
            <a:pPr lvl="1" eaLnBrk="1" fontAlgn="auto" hangingPunct="1">
              <a:spcAft>
                <a:spcPts val="0"/>
              </a:spcAft>
              <a:buFont typeface="Arial" pitchFamily="34" charset="0"/>
              <a:buNone/>
              <a:defRPr/>
            </a:pPr>
            <a:r>
              <a:rPr lang="en" dirty="0">
                <a:latin typeface="Times New Roman" pitchFamily="18" charset="0"/>
                <a:cs typeface="Times New Roman" pitchFamily="18" charset="0"/>
              </a:rPr>
              <a:t>- The basic pathophysiological disorder is the inability of the valve to remain completely closed during diastole with blood returning to the LV from the aorta.</a:t>
            </a:r>
          </a:p>
        </p:txBody>
      </p:sp>
      <p:cxnSp>
        <p:nvCxnSpPr>
          <p:cNvPr id="5" name="Straight Connector 4"/>
          <p:cNvCxnSpPr/>
          <p:nvPr/>
        </p:nvCxnSpPr>
        <p:spPr>
          <a:xfrm>
            <a:off x="457200" y="1219200"/>
            <a:ext cx="8229600" cy="0"/>
          </a:xfrm>
          <a:prstGeom prst="line">
            <a:avLst/>
          </a:prstGeom>
          <a:ln w="22225">
            <a:solidFill>
              <a:schemeClr val="accent2"/>
            </a:solidFill>
          </a:ln>
        </p:spPr>
        <p:style>
          <a:lnRef idx="1">
            <a:schemeClr val="accent1"/>
          </a:lnRef>
          <a:fillRef idx="0">
            <a:schemeClr val="accent1"/>
          </a:fillRef>
          <a:effectRef idx="0">
            <a:schemeClr val="accent1"/>
          </a:effectRef>
          <a:fontRef idx="minor">
            <a:schemeClr val="tx1"/>
          </a:fontRef>
        </p:style>
      </p:cxnSp>
      <p:sp>
        <p:nvSpPr>
          <p:cNvPr id="13316" name="Title 1"/>
          <p:cNvSpPr>
            <a:spLocks noGrp="1"/>
          </p:cNvSpPr>
          <p:nvPr>
            <p:ph type="title"/>
          </p:nvPr>
        </p:nvSpPr>
        <p:spPr>
          <a:xfrm>
            <a:off x="457200" y="76200"/>
            <a:ext cx="8229600" cy="1143000"/>
          </a:xfrm>
        </p:spPr>
        <p:txBody>
          <a:bodyPr/>
          <a:lstStyle/>
          <a:p>
            <a:pPr eaLnBrk="1" hangingPunct="1"/>
            <a:r>
              <a:rPr lang="en" dirty="0">
                <a:latin typeface="Times New Roman" pitchFamily="18" charset="0"/>
                <a:cs typeface="Times New Roman" pitchFamily="18" charset="0"/>
              </a:rPr>
              <a:t>Aortic insufficiency</a:t>
            </a:r>
          </a:p>
        </p:txBody>
      </p:sp>
      <p:pic>
        <p:nvPicPr>
          <p:cNvPr id="13317" name="Picture 4"/>
          <p:cNvPicPr>
            <a:picLocks noChangeAspect="1" noChangeArrowheads="1"/>
          </p:cNvPicPr>
          <p:nvPr/>
        </p:nvPicPr>
        <p:blipFill>
          <a:blip r:embed="rId2" cstate="print"/>
          <a:srcRect l="30000" t="12222" r="31250" b="21111"/>
          <a:stretch>
            <a:fillRect/>
          </a:stretch>
        </p:blipFill>
        <p:spPr bwMode="auto">
          <a:xfrm>
            <a:off x="7962900" y="5715000"/>
            <a:ext cx="1181100" cy="1143000"/>
          </a:xfrm>
          <a:prstGeom prst="rect">
            <a:avLst/>
          </a:prstGeom>
          <a:noFill/>
          <a:ln w="9525">
            <a:noFill/>
            <a:miter lim="800000"/>
            <a:headEnd/>
            <a:tailEnd/>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371600"/>
            <a:ext cx="8458200" cy="4800600"/>
          </a:xfrm>
        </p:spPr>
        <p:txBody>
          <a:bodyPr rtlCol="0">
            <a:normAutofit/>
          </a:bodyPr>
          <a:lstStyle/>
          <a:p>
            <a:pPr eaLnBrk="1" fontAlgn="auto" hangingPunct="1">
              <a:spcAft>
                <a:spcPts val="0"/>
              </a:spcAft>
              <a:defRPr/>
            </a:pPr>
            <a:r>
              <a:rPr lang="en" sz="2400" dirty="0">
                <a:latin typeface="Times New Roman" pitchFamily="18" charset="0"/>
                <a:cs typeface="Times New Roman" pitchFamily="18" charset="0"/>
              </a:rPr>
              <a:t>The main compensatory mechanisms in AI are</a:t>
            </a:r>
          </a:p>
          <a:p>
            <a:pPr marL="457200" indent="-457200" eaLnBrk="1" fontAlgn="auto" hangingPunct="1">
              <a:spcAft>
                <a:spcPts val="0"/>
              </a:spcAft>
              <a:buFont typeface="+mj-lt"/>
              <a:buAutoNum type="arabicPeriod"/>
              <a:defRPr/>
            </a:pPr>
            <a:r>
              <a:rPr lang="en" sz="2400" dirty="0">
                <a:latin typeface="Times New Roman" pitchFamily="18" charset="0"/>
                <a:cs typeface="Times New Roman" pitchFamily="18" charset="0"/>
              </a:rPr>
              <a:t>increase in preload (due to increased volume and pressure in the LV at the end of diastole) which leads to increased stress on the LV wall</a:t>
            </a:r>
          </a:p>
          <a:p>
            <a:pPr marL="457200" indent="-457200" eaLnBrk="1" fontAlgn="auto" hangingPunct="1">
              <a:spcAft>
                <a:spcPts val="0"/>
              </a:spcAft>
              <a:buFont typeface="+mj-lt"/>
              <a:buAutoNum type="arabicPeriod"/>
              <a:defRPr/>
            </a:pPr>
            <a:r>
              <a:rPr lang="en" sz="2400" dirty="0">
                <a:latin typeface="Times New Roman" pitchFamily="18" charset="0"/>
                <a:cs typeface="Times New Roman" pitchFamily="18" charset="0"/>
              </a:rPr>
              <a:t>Reduction of afterload</a:t>
            </a:r>
          </a:p>
          <a:p>
            <a:pPr eaLnBrk="1" fontAlgn="auto" hangingPunct="1">
              <a:spcAft>
                <a:spcPts val="0"/>
              </a:spcAft>
              <a:defRPr/>
            </a:pPr>
            <a:r>
              <a:rPr lang="en" sz="2400" dirty="0">
                <a:latin typeface="Times New Roman" pitchFamily="18" charset="0"/>
                <a:cs typeface="Times New Roman" pitchFamily="18" charset="0"/>
              </a:rPr>
              <a:t>Consequences:</a:t>
            </a:r>
          </a:p>
          <a:p>
            <a:pPr marL="457200" indent="-457200" eaLnBrk="1" fontAlgn="auto" hangingPunct="1">
              <a:spcAft>
                <a:spcPts val="0"/>
              </a:spcAft>
              <a:buFont typeface="+mj-lt"/>
              <a:buAutoNum type="arabicPeriod"/>
              <a:defRPr/>
            </a:pPr>
            <a:r>
              <a:rPr lang="en" sz="2400" dirty="0">
                <a:latin typeface="Times New Roman" pitchFamily="18" charset="0"/>
                <a:cs typeface="Times New Roman" pitchFamily="18" charset="0"/>
              </a:rPr>
              <a:t>Increased MV at rest (up to 2 times) with a slight increase in MV during exertion (small effective UV)</a:t>
            </a:r>
          </a:p>
          <a:p>
            <a:pPr marL="457200" indent="-457200" eaLnBrk="1" fontAlgn="auto" hangingPunct="1">
              <a:spcAft>
                <a:spcPts val="0"/>
              </a:spcAft>
              <a:buFont typeface="+mj-lt"/>
              <a:buAutoNum type="arabicPeriod"/>
              <a:defRPr/>
            </a:pPr>
            <a:r>
              <a:rPr lang="en" sz="2400" dirty="0">
                <a:latin typeface="Times New Roman" pitchFamily="18" charset="0"/>
                <a:cs typeface="Times New Roman" pitchFamily="18" charset="0"/>
              </a:rPr>
              <a:t>Eccentric hypertrophy and LK expansion</a:t>
            </a:r>
          </a:p>
          <a:p>
            <a:pPr marL="457200" indent="-457200" eaLnBrk="1" fontAlgn="auto" hangingPunct="1">
              <a:spcAft>
                <a:spcPts val="0"/>
              </a:spcAft>
              <a:buFont typeface="+mj-lt"/>
              <a:buAutoNum type="arabicPeriod"/>
              <a:defRPr/>
            </a:pPr>
            <a:r>
              <a:rPr lang="en" sz="2400" dirty="0">
                <a:latin typeface="Times New Roman" pitchFamily="18" charset="0"/>
                <a:cs typeface="Times New Roman" pitchFamily="18" charset="0"/>
              </a:rPr>
              <a:t>Impairment of LV function due to dilatation of the heart, reduction of contractile mass and ischemia</a:t>
            </a:r>
          </a:p>
        </p:txBody>
      </p:sp>
      <p:cxnSp>
        <p:nvCxnSpPr>
          <p:cNvPr id="5" name="Straight Connector 4"/>
          <p:cNvCxnSpPr/>
          <p:nvPr/>
        </p:nvCxnSpPr>
        <p:spPr>
          <a:xfrm>
            <a:off x="457200" y="1219200"/>
            <a:ext cx="8229600" cy="0"/>
          </a:xfrm>
          <a:prstGeom prst="line">
            <a:avLst/>
          </a:prstGeom>
          <a:ln w="22225">
            <a:solidFill>
              <a:schemeClr val="accent2"/>
            </a:solidFill>
          </a:ln>
        </p:spPr>
        <p:style>
          <a:lnRef idx="1">
            <a:schemeClr val="accent1"/>
          </a:lnRef>
          <a:fillRef idx="0">
            <a:schemeClr val="accent1"/>
          </a:fillRef>
          <a:effectRef idx="0">
            <a:schemeClr val="accent1"/>
          </a:effectRef>
          <a:fontRef idx="minor">
            <a:schemeClr val="tx1"/>
          </a:fontRef>
        </p:style>
      </p:cxnSp>
      <p:sp>
        <p:nvSpPr>
          <p:cNvPr id="14340" name="Title 1"/>
          <p:cNvSpPr>
            <a:spLocks noGrp="1"/>
          </p:cNvSpPr>
          <p:nvPr>
            <p:ph type="title"/>
          </p:nvPr>
        </p:nvSpPr>
        <p:spPr>
          <a:xfrm>
            <a:off x="457200" y="76200"/>
            <a:ext cx="8229600" cy="1143000"/>
          </a:xfrm>
        </p:spPr>
        <p:txBody>
          <a:bodyPr/>
          <a:lstStyle/>
          <a:p>
            <a:pPr eaLnBrk="1" hangingPunct="1"/>
            <a:r>
              <a:rPr lang="en" dirty="0">
                <a:latin typeface="Times New Roman" pitchFamily="18" charset="0"/>
                <a:cs typeface="Times New Roman" pitchFamily="18" charset="0"/>
              </a:rPr>
              <a:t>Aortic insufficiency</a:t>
            </a:r>
          </a:p>
        </p:txBody>
      </p:sp>
      <p:pic>
        <p:nvPicPr>
          <p:cNvPr id="14341" name="Picture 4"/>
          <p:cNvPicPr>
            <a:picLocks noChangeAspect="1" noChangeArrowheads="1"/>
          </p:cNvPicPr>
          <p:nvPr/>
        </p:nvPicPr>
        <p:blipFill>
          <a:blip r:embed="rId2" cstate="print"/>
          <a:srcRect l="30000" t="12222" r="31250" b="21111"/>
          <a:stretch>
            <a:fillRect/>
          </a:stretch>
        </p:blipFill>
        <p:spPr bwMode="auto">
          <a:xfrm>
            <a:off x="7962900" y="5715000"/>
            <a:ext cx="1181100" cy="1143000"/>
          </a:xfrm>
          <a:prstGeom prst="rect">
            <a:avLst/>
          </a:prstGeom>
          <a:noFill/>
          <a:ln w="9525">
            <a:noFill/>
            <a:miter lim="800000"/>
            <a:headEnd/>
            <a:tailEnd/>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Content Placeholder 2"/>
          <p:cNvSpPr>
            <a:spLocks noGrp="1"/>
          </p:cNvSpPr>
          <p:nvPr>
            <p:ph idx="1"/>
          </p:nvPr>
        </p:nvSpPr>
        <p:spPr>
          <a:xfrm>
            <a:off x="457200" y="1371600"/>
            <a:ext cx="8229600" cy="4525963"/>
          </a:xfrm>
        </p:spPr>
        <p:txBody>
          <a:bodyPr/>
          <a:lstStyle/>
          <a:p>
            <a:pPr marL="0" indent="0" eaLnBrk="1" hangingPunct="1">
              <a:buNone/>
            </a:pPr>
            <a:r>
              <a:rPr lang="en" sz="2800" dirty="0">
                <a:latin typeface="Times New Roman" pitchFamily="18" charset="0"/>
                <a:cs typeface="Times New Roman" pitchFamily="18" charset="0"/>
              </a:rPr>
              <a:t>-Clinical manifestations:</a:t>
            </a:r>
          </a:p>
          <a:p>
            <a:pPr marL="514350" indent="-514350" eaLnBrk="1" hangingPunct="1">
              <a:buFont typeface="+mj-lt"/>
              <a:buAutoNum type="arabicPeriod"/>
            </a:pPr>
            <a:r>
              <a:rPr lang="en" sz="2800" dirty="0">
                <a:latin typeface="Times New Roman" pitchFamily="18" charset="0"/>
                <a:cs typeface="Times New Roman" pitchFamily="18" charset="0"/>
              </a:rPr>
              <a:t>Dyspnea</a:t>
            </a:r>
          </a:p>
          <a:p>
            <a:pPr marL="514350" indent="-514350" eaLnBrk="1" hangingPunct="1">
              <a:buFont typeface="+mj-lt"/>
              <a:buAutoNum type="arabicPeriod"/>
            </a:pPr>
            <a:r>
              <a:rPr lang="en" sz="2800" dirty="0">
                <a:latin typeface="Times New Roman" pitchFamily="18" charset="0"/>
                <a:cs typeface="Times New Roman" pitchFamily="18" charset="0"/>
              </a:rPr>
              <a:t>Disturbance of consciousness (syncope)</a:t>
            </a:r>
          </a:p>
          <a:p>
            <a:pPr marL="514350" indent="-514350" eaLnBrk="1" hangingPunct="1">
              <a:buFont typeface="+mj-lt"/>
              <a:buAutoNum type="arabicPeriod"/>
            </a:pPr>
            <a:r>
              <a:rPr lang="en" sz="2800" dirty="0">
                <a:latin typeface="Times New Roman" pitchFamily="18" charset="0"/>
                <a:cs typeface="Times New Roman" pitchFamily="18" charset="0"/>
              </a:rPr>
              <a:t>Angina pectoris</a:t>
            </a:r>
          </a:p>
          <a:p>
            <a:pPr marL="514350" indent="-514350" eaLnBrk="1" hangingPunct="1">
              <a:buFont typeface="+mj-lt"/>
              <a:buAutoNum type="arabicPeriod"/>
            </a:pPr>
            <a:r>
              <a:rPr lang="en" sz="2800" dirty="0">
                <a:latin typeface="Times New Roman" pitchFamily="18" charset="0"/>
                <a:cs typeface="Times New Roman" pitchFamily="18" charset="0"/>
              </a:rPr>
              <a:t>Insufficiency of the left and then the right heart</a:t>
            </a:r>
          </a:p>
          <a:p>
            <a:pPr marL="514350" indent="-514350" eaLnBrk="1" hangingPunct="1">
              <a:buFont typeface="+mj-lt"/>
              <a:buAutoNum type="arabicPeriod"/>
            </a:pPr>
            <a:r>
              <a:rPr lang="en" sz="2800" dirty="0">
                <a:latin typeface="Times New Roman" pitchFamily="18" charset="0"/>
                <a:cs typeface="Times New Roman" pitchFamily="18" charset="0"/>
              </a:rPr>
              <a:t>Changes in the strength of the pulse wave (pulsus magnus et </a:t>
            </a:r>
            <a:r>
              <a:rPr lang="en" sz="2800" dirty="0" err="1">
                <a:latin typeface="Times New Roman" pitchFamily="18" charset="0"/>
                <a:cs typeface="Times New Roman" pitchFamily="18" charset="0"/>
              </a:rPr>
              <a:t>celer </a:t>
            </a:r>
            <a:r>
              <a:rPr lang="en" sz="2800" dirty="0">
                <a:latin typeface="Times New Roman" pitchFamily="18" charset="0"/>
                <a:cs typeface="Times New Roman" pitchFamily="18" charset="0"/>
              </a:rPr>
              <a:t>- initially strong, quickly loses strength)</a:t>
            </a:r>
          </a:p>
          <a:p>
            <a:pPr marL="514350" indent="-514350" eaLnBrk="1" hangingPunct="1">
              <a:buFont typeface="+mj-lt"/>
              <a:buAutoNum type="arabicPeriod"/>
            </a:pPr>
            <a:r>
              <a:rPr lang="en" sz="2800" dirty="0">
                <a:latin typeface="Times New Roman" pitchFamily="18" charset="0"/>
                <a:cs typeface="Times New Roman" pitchFamily="18" charset="0"/>
              </a:rPr>
              <a:t>Divergent type of blood pressure (increasing the difference)</a:t>
            </a:r>
          </a:p>
        </p:txBody>
      </p:sp>
      <p:cxnSp>
        <p:nvCxnSpPr>
          <p:cNvPr id="5" name="Straight Connector 4"/>
          <p:cNvCxnSpPr/>
          <p:nvPr/>
        </p:nvCxnSpPr>
        <p:spPr>
          <a:xfrm>
            <a:off x="457200" y="1219200"/>
            <a:ext cx="8229600" cy="0"/>
          </a:xfrm>
          <a:prstGeom prst="line">
            <a:avLst/>
          </a:prstGeom>
          <a:ln w="22225">
            <a:solidFill>
              <a:schemeClr val="accent2"/>
            </a:solidFill>
          </a:ln>
        </p:spPr>
        <p:style>
          <a:lnRef idx="1">
            <a:schemeClr val="accent1"/>
          </a:lnRef>
          <a:fillRef idx="0">
            <a:schemeClr val="accent1"/>
          </a:fillRef>
          <a:effectRef idx="0">
            <a:schemeClr val="accent1"/>
          </a:effectRef>
          <a:fontRef idx="minor">
            <a:schemeClr val="tx1"/>
          </a:fontRef>
        </p:style>
      </p:cxnSp>
      <p:sp>
        <p:nvSpPr>
          <p:cNvPr id="15364" name="Title 1"/>
          <p:cNvSpPr>
            <a:spLocks noGrp="1"/>
          </p:cNvSpPr>
          <p:nvPr>
            <p:ph type="title"/>
          </p:nvPr>
        </p:nvSpPr>
        <p:spPr>
          <a:xfrm>
            <a:off x="457200" y="76200"/>
            <a:ext cx="8229600" cy="1143000"/>
          </a:xfrm>
        </p:spPr>
        <p:txBody>
          <a:bodyPr/>
          <a:lstStyle/>
          <a:p>
            <a:pPr eaLnBrk="1" hangingPunct="1"/>
            <a:r>
              <a:rPr lang="en" dirty="0">
                <a:latin typeface="Times New Roman" pitchFamily="18" charset="0"/>
                <a:cs typeface="Times New Roman" pitchFamily="18" charset="0"/>
              </a:rPr>
              <a:t>Aortic insufficiency</a:t>
            </a:r>
          </a:p>
        </p:txBody>
      </p:sp>
      <p:pic>
        <p:nvPicPr>
          <p:cNvPr id="15365" name="Picture 4"/>
          <p:cNvPicPr>
            <a:picLocks noChangeAspect="1" noChangeArrowheads="1"/>
          </p:cNvPicPr>
          <p:nvPr/>
        </p:nvPicPr>
        <p:blipFill>
          <a:blip r:embed="rId2" cstate="print"/>
          <a:srcRect l="30000" t="12222" r="31250" b="21111"/>
          <a:stretch>
            <a:fillRect/>
          </a:stretch>
        </p:blipFill>
        <p:spPr bwMode="auto">
          <a:xfrm>
            <a:off x="7962900" y="5715000"/>
            <a:ext cx="1181100" cy="1143000"/>
          </a:xfrm>
          <a:prstGeom prst="rect">
            <a:avLst/>
          </a:prstGeom>
          <a:noFill/>
          <a:ln w="9525">
            <a:noFill/>
            <a:miter lim="800000"/>
            <a:headEnd/>
            <a:tailEnd/>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a:xfrm>
            <a:off x="457200" y="76200"/>
            <a:ext cx="8229600" cy="1143000"/>
          </a:xfrm>
        </p:spPr>
        <p:txBody>
          <a:bodyPr/>
          <a:lstStyle/>
          <a:p>
            <a:pPr eaLnBrk="1" hangingPunct="1"/>
            <a:r>
              <a:rPr lang="en" dirty="0">
                <a:latin typeface="Times New Roman" pitchFamily="18" charset="0"/>
                <a:cs typeface="Times New Roman" pitchFamily="18" charset="0"/>
              </a:rPr>
              <a:t>Mitral stenosis</a:t>
            </a:r>
          </a:p>
        </p:txBody>
      </p:sp>
      <p:sp>
        <p:nvSpPr>
          <p:cNvPr id="16387" name="Content Placeholder 2"/>
          <p:cNvSpPr>
            <a:spLocks noGrp="1"/>
          </p:cNvSpPr>
          <p:nvPr>
            <p:ph idx="1"/>
          </p:nvPr>
        </p:nvSpPr>
        <p:spPr>
          <a:xfrm>
            <a:off x="457200" y="1371600"/>
            <a:ext cx="8229600" cy="4525963"/>
          </a:xfrm>
        </p:spPr>
        <p:txBody>
          <a:bodyPr/>
          <a:lstStyle/>
          <a:p>
            <a:pPr eaLnBrk="1" hangingPunct="1"/>
            <a:r>
              <a:rPr lang="en" dirty="0">
                <a:latin typeface="Times New Roman" pitchFamily="18" charset="0"/>
                <a:cs typeface="Times New Roman" pitchFamily="18" charset="0"/>
              </a:rPr>
              <a:t>Narrowing of the mitral orifice that interferes with LV filling in diastole</a:t>
            </a:r>
          </a:p>
          <a:p>
            <a:pPr eaLnBrk="1" hangingPunct="1"/>
            <a:r>
              <a:rPr lang="en" dirty="0">
                <a:latin typeface="Times New Roman" pitchFamily="18" charset="0"/>
                <a:cs typeface="Times New Roman" pitchFamily="18" charset="0"/>
              </a:rPr>
              <a:t>Etiology:</a:t>
            </a:r>
          </a:p>
          <a:p>
            <a:pPr marL="514350" indent="-514350" eaLnBrk="1" hangingPunct="1">
              <a:buFont typeface="+mj-lt"/>
              <a:buAutoNum type="arabicPeriod"/>
            </a:pPr>
            <a:r>
              <a:rPr lang="en" dirty="0">
                <a:latin typeface="Times New Roman" pitchFamily="18" charset="0"/>
                <a:cs typeface="Times New Roman" pitchFamily="18" charset="0"/>
              </a:rPr>
              <a:t>Rheumatic fever</a:t>
            </a:r>
          </a:p>
          <a:p>
            <a:pPr marL="514350" indent="-514350" eaLnBrk="1" hangingPunct="1">
              <a:buFont typeface="+mj-lt"/>
              <a:buAutoNum type="arabicPeriod"/>
            </a:pPr>
            <a:r>
              <a:rPr lang="en" dirty="0">
                <a:latin typeface="Times New Roman" pitchFamily="18" charset="0"/>
                <a:cs typeface="Times New Roman" pitchFamily="18" charset="0"/>
              </a:rPr>
              <a:t>Other non-rheumatic</a:t>
            </a:r>
          </a:p>
          <a:p>
            <a:pPr marL="514350" indent="-514350" eaLnBrk="1" hangingPunct="1">
              <a:buFont typeface="+mj-lt"/>
              <a:buAutoNum type="arabicPeriod"/>
            </a:pPr>
            <a:r>
              <a:rPr lang="en" dirty="0">
                <a:latin typeface="Times New Roman" pitchFamily="18" charset="0"/>
                <a:cs typeface="Times New Roman" pitchFamily="18" charset="0"/>
              </a:rPr>
              <a:t>-Complex heart defects (Sy </a:t>
            </a:r>
            <a:r>
              <a:rPr lang="en" dirty="0" err="1">
                <a:latin typeface="Times New Roman" pitchFamily="18" charset="0"/>
                <a:cs typeface="Times New Roman" pitchFamily="18" charset="0"/>
              </a:rPr>
              <a:t>Lutembacher </a:t>
            </a:r>
            <a:r>
              <a:rPr lang="en" dirty="0">
                <a:latin typeface="Times New Roman" pitchFamily="18" charset="0"/>
                <a:cs typeface="Times New Roman" pitchFamily="18" charset="0"/>
              </a:rPr>
              <a:t>=ASD+MS)</a:t>
            </a:r>
          </a:p>
          <a:p>
            <a:pPr marL="514350" indent="-514350" eaLnBrk="1" hangingPunct="1">
              <a:buFont typeface="+mj-lt"/>
              <a:buAutoNum type="arabicPeriod"/>
            </a:pPr>
            <a:r>
              <a:rPr lang="en" dirty="0">
                <a:latin typeface="Times New Roman" pitchFamily="18" charset="0"/>
                <a:cs typeface="Times New Roman" pitchFamily="18" charset="0"/>
              </a:rPr>
              <a:t>- Carcinoid (NOT tumors)</a:t>
            </a:r>
          </a:p>
        </p:txBody>
      </p:sp>
      <p:cxnSp>
        <p:nvCxnSpPr>
          <p:cNvPr id="5" name="Straight Connector 4"/>
          <p:cNvCxnSpPr/>
          <p:nvPr/>
        </p:nvCxnSpPr>
        <p:spPr>
          <a:xfrm>
            <a:off x="457200" y="1219200"/>
            <a:ext cx="8229600" cy="0"/>
          </a:xfrm>
          <a:prstGeom prst="line">
            <a:avLst/>
          </a:prstGeom>
          <a:ln w="22225">
            <a:solidFill>
              <a:schemeClr val="accent2"/>
            </a:solidFill>
          </a:ln>
        </p:spPr>
        <p:style>
          <a:lnRef idx="1">
            <a:schemeClr val="accent1"/>
          </a:lnRef>
          <a:fillRef idx="0">
            <a:schemeClr val="accent1"/>
          </a:fillRef>
          <a:effectRef idx="0">
            <a:schemeClr val="accent1"/>
          </a:effectRef>
          <a:fontRef idx="minor">
            <a:schemeClr val="tx1"/>
          </a:fontRef>
        </p:style>
      </p:cxnSp>
      <p:pic>
        <p:nvPicPr>
          <p:cNvPr id="16389" name="Picture 4"/>
          <p:cNvPicPr>
            <a:picLocks noChangeAspect="1" noChangeArrowheads="1"/>
          </p:cNvPicPr>
          <p:nvPr/>
        </p:nvPicPr>
        <p:blipFill>
          <a:blip r:embed="rId2" cstate="print"/>
          <a:srcRect l="30000" t="12222" r="31250" b="21111"/>
          <a:stretch>
            <a:fillRect/>
          </a:stretch>
        </p:blipFill>
        <p:spPr bwMode="auto">
          <a:xfrm>
            <a:off x="7962900" y="5715000"/>
            <a:ext cx="1181100" cy="1143000"/>
          </a:xfrm>
          <a:prstGeom prst="rect">
            <a:avLst/>
          </a:prstGeom>
          <a:noFill/>
          <a:ln w="9525">
            <a:noFill/>
            <a:miter lim="800000"/>
            <a:headEnd/>
            <a:tailEnd/>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371600"/>
            <a:ext cx="8458200" cy="5486400"/>
          </a:xfrm>
        </p:spPr>
        <p:txBody>
          <a:bodyPr rtlCol="0">
            <a:noAutofit/>
          </a:bodyPr>
          <a:lstStyle/>
          <a:p>
            <a:pPr eaLnBrk="1" fontAlgn="auto" hangingPunct="1">
              <a:spcAft>
                <a:spcPts val="0"/>
              </a:spcAft>
              <a:defRPr/>
            </a:pPr>
            <a:r>
              <a:rPr lang="en" sz="2400" dirty="0">
                <a:latin typeface="Times New Roman" pitchFamily="18" charset="0"/>
                <a:cs typeface="Times New Roman" pitchFamily="18" charset="0"/>
              </a:rPr>
              <a:t>Physiological surface 4-6cm2</a:t>
            </a:r>
          </a:p>
          <a:p>
            <a:pPr eaLnBrk="1" fontAlgn="auto" hangingPunct="1">
              <a:spcAft>
                <a:spcPts val="0"/>
              </a:spcAft>
              <a:defRPr/>
            </a:pPr>
            <a:r>
              <a:rPr lang="en" sz="2400" dirty="0">
                <a:latin typeface="Times New Roman" pitchFamily="18" charset="0"/>
                <a:cs typeface="Times New Roman" pitchFamily="18" charset="0"/>
              </a:rPr>
              <a:t>In addition to the orifice itself, blood also passes through the papillary chords of the papillary muscles (secondary orifice).</a:t>
            </a:r>
          </a:p>
          <a:p>
            <a:pPr eaLnBrk="1" fontAlgn="auto" hangingPunct="1">
              <a:spcAft>
                <a:spcPts val="0"/>
              </a:spcAft>
              <a:defRPr/>
            </a:pPr>
            <a:r>
              <a:rPr lang="en" sz="2400" dirty="0">
                <a:latin typeface="Times New Roman" pitchFamily="18" charset="0"/>
                <a:cs typeface="Times New Roman" pitchFamily="18" charset="0"/>
              </a:rPr>
              <a:t>Changes to flaps:</a:t>
            </a:r>
          </a:p>
          <a:p>
            <a:pPr marL="0" indent="0" eaLnBrk="1" fontAlgn="auto" hangingPunct="1">
              <a:spcAft>
                <a:spcPts val="0"/>
              </a:spcAft>
              <a:buNone/>
              <a:defRPr/>
            </a:pPr>
            <a:r>
              <a:rPr lang="en" sz="2400" dirty="0">
                <a:latin typeface="Times New Roman" pitchFamily="18" charset="0"/>
                <a:cs typeface="Times New Roman" pitchFamily="18" charset="0"/>
              </a:rPr>
              <a:t>fibrous thickening,</a:t>
            </a:r>
          </a:p>
          <a:p>
            <a:pPr marL="0" indent="0" eaLnBrk="1" fontAlgn="auto" hangingPunct="1">
              <a:spcAft>
                <a:spcPts val="0"/>
              </a:spcAft>
              <a:buNone/>
              <a:defRPr/>
            </a:pPr>
            <a:r>
              <a:rPr lang="en" sz="2400" dirty="0">
                <a:latin typeface="Times New Roman" pitchFamily="18" charset="0"/>
                <a:cs typeface="Times New Roman" pitchFamily="18" charset="0"/>
              </a:rPr>
              <a:t>fusion of commissures, cusps and chordae,</a:t>
            </a:r>
          </a:p>
          <a:p>
            <a:pPr marL="0" indent="0" eaLnBrk="1" fontAlgn="auto" hangingPunct="1">
              <a:spcAft>
                <a:spcPts val="0"/>
              </a:spcAft>
              <a:buNone/>
              <a:defRPr/>
            </a:pPr>
            <a:r>
              <a:rPr lang="en" sz="2400" dirty="0">
                <a:latin typeface="Times New Roman" pitchFamily="18" charset="0"/>
                <a:cs typeface="Times New Roman" pitchFamily="18" charset="0"/>
              </a:rPr>
              <a:t>calcifications</a:t>
            </a:r>
          </a:p>
          <a:p>
            <a:pPr eaLnBrk="1" fontAlgn="auto" hangingPunct="1">
              <a:spcAft>
                <a:spcPts val="0"/>
              </a:spcAft>
              <a:defRPr/>
            </a:pPr>
            <a:r>
              <a:rPr lang="en" sz="2400" dirty="0">
                <a:latin typeface="Times New Roman" pitchFamily="18" charset="0"/>
                <a:cs typeface="Times New Roman" pitchFamily="18" charset="0"/>
              </a:rPr>
              <a:t>The border area occurs when it occurs when the area is reduced to 2.5 cm2 by narrowing the "primary" and blocking the "secondary" orifice (symptoms at rest occur when the orifice area is less than 1.5 cm2)</a:t>
            </a:r>
          </a:p>
        </p:txBody>
      </p:sp>
      <p:cxnSp>
        <p:nvCxnSpPr>
          <p:cNvPr id="5" name="Straight Connector 4"/>
          <p:cNvCxnSpPr/>
          <p:nvPr/>
        </p:nvCxnSpPr>
        <p:spPr>
          <a:xfrm>
            <a:off x="457200" y="1219200"/>
            <a:ext cx="8229600" cy="0"/>
          </a:xfrm>
          <a:prstGeom prst="line">
            <a:avLst/>
          </a:prstGeom>
          <a:ln w="22225">
            <a:solidFill>
              <a:schemeClr val="accent2"/>
            </a:solidFill>
          </a:ln>
        </p:spPr>
        <p:style>
          <a:lnRef idx="1">
            <a:schemeClr val="accent1"/>
          </a:lnRef>
          <a:fillRef idx="0">
            <a:schemeClr val="accent1"/>
          </a:fillRef>
          <a:effectRef idx="0">
            <a:schemeClr val="accent1"/>
          </a:effectRef>
          <a:fontRef idx="minor">
            <a:schemeClr val="tx1"/>
          </a:fontRef>
        </p:style>
      </p:cxnSp>
      <p:sp>
        <p:nvSpPr>
          <p:cNvPr id="17412" name="Title 1"/>
          <p:cNvSpPr>
            <a:spLocks noGrp="1"/>
          </p:cNvSpPr>
          <p:nvPr>
            <p:ph type="title"/>
          </p:nvPr>
        </p:nvSpPr>
        <p:spPr>
          <a:xfrm>
            <a:off x="457200" y="76200"/>
            <a:ext cx="8229600" cy="1143000"/>
          </a:xfrm>
        </p:spPr>
        <p:txBody>
          <a:bodyPr/>
          <a:lstStyle/>
          <a:p>
            <a:pPr eaLnBrk="1" hangingPunct="1"/>
            <a:r>
              <a:rPr lang="en" dirty="0">
                <a:latin typeface="Times New Roman" pitchFamily="18" charset="0"/>
                <a:cs typeface="Times New Roman" pitchFamily="18" charset="0"/>
              </a:rPr>
              <a:t>Mitral stenosis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457200" y="1219200"/>
            <a:ext cx="8229600" cy="0"/>
          </a:xfrm>
          <a:prstGeom prst="line">
            <a:avLst/>
          </a:prstGeom>
          <a:ln w="22225">
            <a:solidFill>
              <a:schemeClr val="accent2"/>
            </a:solidFill>
          </a:ln>
        </p:spPr>
        <p:style>
          <a:lnRef idx="1">
            <a:schemeClr val="accent1"/>
          </a:lnRef>
          <a:fillRef idx="0">
            <a:schemeClr val="accent1"/>
          </a:fillRef>
          <a:effectRef idx="0">
            <a:schemeClr val="accent1"/>
          </a:effectRef>
          <a:fontRef idx="minor">
            <a:schemeClr val="tx1"/>
          </a:fontRef>
        </p:style>
      </p:cxnSp>
      <p:sp>
        <p:nvSpPr>
          <p:cNvPr id="18435" name="TextBox 5"/>
          <p:cNvSpPr txBox="1">
            <a:spLocks noChangeArrowheads="1"/>
          </p:cNvSpPr>
          <p:nvPr/>
        </p:nvSpPr>
        <p:spPr bwMode="auto">
          <a:xfrm>
            <a:off x="3124200" y="6096000"/>
            <a:ext cx="5867400" cy="584200"/>
          </a:xfrm>
          <a:prstGeom prst="rect">
            <a:avLst/>
          </a:prstGeom>
          <a:noFill/>
          <a:ln w="9525">
            <a:noFill/>
            <a:miter lim="800000"/>
            <a:headEnd/>
            <a:tailEnd/>
          </a:ln>
        </p:spPr>
        <p:txBody>
          <a:bodyPr>
            <a:spAutoFit/>
          </a:bodyPr>
          <a:lstStyle/>
          <a:p>
            <a:r>
              <a:rPr lang="en" sz="1600">
                <a:latin typeface="Calibri" pitchFamily="34" charset="0"/>
              </a:rPr>
              <a:t>Reddy YN, Murgo JP, Nishimura RA. Complexity of defining severe "stenosis" from mitral annular calcification. Circulation. in 2019</a:t>
            </a:r>
          </a:p>
        </p:txBody>
      </p:sp>
      <p:sp>
        <p:nvSpPr>
          <p:cNvPr id="18436" name="Title 1"/>
          <p:cNvSpPr>
            <a:spLocks noGrp="1"/>
          </p:cNvSpPr>
          <p:nvPr>
            <p:ph type="title"/>
          </p:nvPr>
        </p:nvSpPr>
        <p:spPr>
          <a:xfrm>
            <a:off x="457200" y="76200"/>
            <a:ext cx="8229600" cy="1143000"/>
          </a:xfrm>
        </p:spPr>
        <p:txBody>
          <a:bodyPr/>
          <a:lstStyle/>
          <a:p>
            <a:pPr eaLnBrk="1" hangingPunct="1"/>
            <a:r>
              <a:rPr lang="en" dirty="0">
                <a:latin typeface="Times New Roman" pitchFamily="18" charset="0"/>
                <a:cs typeface="Times New Roman" pitchFamily="18" charset="0"/>
              </a:rPr>
              <a:t>Mitral stenosis</a:t>
            </a:r>
          </a:p>
        </p:txBody>
      </p:sp>
      <p:pic>
        <p:nvPicPr>
          <p:cNvPr id="18437" name="Picture 2" descr="C:\Users\petro\Desktop\Preyentacije\Slike i radovi\MStenoya.jpg"/>
          <p:cNvPicPr>
            <a:picLocks noChangeAspect="1" noChangeArrowheads="1"/>
          </p:cNvPicPr>
          <p:nvPr/>
        </p:nvPicPr>
        <p:blipFill>
          <a:blip r:embed="rId2" cstate="print"/>
          <a:srcRect r="54628" b="50793"/>
          <a:stretch>
            <a:fillRect/>
          </a:stretch>
        </p:blipFill>
        <p:spPr bwMode="auto">
          <a:xfrm>
            <a:off x="152400" y="2362200"/>
            <a:ext cx="3886200" cy="2362200"/>
          </a:xfrm>
          <a:prstGeom prst="rect">
            <a:avLst/>
          </a:prstGeom>
          <a:noFill/>
          <a:ln w="9525">
            <a:noFill/>
            <a:miter lim="800000"/>
            <a:headEnd/>
            <a:tailEnd/>
          </a:ln>
        </p:spPr>
      </p:pic>
      <p:pic>
        <p:nvPicPr>
          <p:cNvPr id="18438" name="Picture 3" descr="C:\Users\petro\Desktop\Preyentacije\Slike i radovi\Mstenosa.jpg"/>
          <p:cNvPicPr>
            <a:picLocks noChangeAspect="1" noChangeArrowheads="1"/>
          </p:cNvPicPr>
          <p:nvPr/>
        </p:nvPicPr>
        <p:blipFill>
          <a:blip r:embed="rId3" cstate="print"/>
          <a:srcRect b="7500"/>
          <a:stretch>
            <a:fillRect/>
          </a:stretch>
        </p:blipFill>
        <p:spPr bwMode="auto">
          <a:xfrm>
            <a:off x="4419600" y="2133600"/>
            <a:ext cx="4427538" cy="3276600"/>
          </a:xfrm>
          <a:prstGeom prst="rect">
            <a:avLst/>
          </a:prstGeom>
          <a:noFill/>
          <a:ln w="9525">
            <a:noFill/>
            <a:miter lim="800000"/>
            <a:headEnd/>
            <a:tailEnd/>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371600"/>
            <a:ext cx="8229600" cy="4525963"/>
          </a:xfrm>
        </p:spPr>
        <p:txBody>
          <a:bodyPr rtlCol="0">
            <a:normAutofit fontScale="77500" lnSpcReduction="20000"/>
          </a:bodyPr>
          <a:lstStyle/>
          <a:p>
            <a:pPr eaLnBrk="1" fontAlgn="auto" hangingPunct="1">
              <a:spcAft>
                <a:spcPts val="0"/>
              </a:spcAft>
              <a:defRPr/>
            </a:pPr>
            <a:r>
              <a:rPr lang="en" dirty="0">
                <a:latin typeface="Times New Roman" pitchFamily="18" charset="0"/>
                <a:cs typeface="Times New Roman" pitchFamily="18" charset="0"/>
              </a:rPr>
              <a:t>Pathogenesis (sequence of events):</a:t>
            </a:r>
          </a:p>
          <a:p>
            <a:pPr marL="0" indent="0" eaLnBrk="1" fontAlgn="auto" hangingPunct="1">
              <a:spcAft>
                <a:spcPts val="0"/>
              </a:spcAft>
              <a:buNone/>
              <a:defRPr/>
            </a:pPr>
            <a:r>
              <a:rPr lang="en" dirty="0">
                <a:latin typeface="Times New Roman" pitchFamily="18" charset="0"/>
                <a:cs typeface="Times New Roman" pitchFamily="18" charset="0"/>
              </a:rPr>
              <a:t>Narrowing of the mitral orifice</a:t>
            </a:r>
          </a:p>
          <a:p>
            <a:pPr marL="0" indent="0" eaLnBrk="1" fontAlgn="auto" hangingPunct="1">
              <a:spcAft>
                <a:spcPts val="0"/>
              </a:spcAft>
              <a:buNone/>
              <a:defRPr/>
            </a:pPr>
            <a:r>
              <a:rPr lang="en" dirty="0">
                <a:latin typeface="Times New Roman" pitchFamily="18" charset="0"/>
                <a:cs typeface="Times New Roman" pitchFamily="18" charset="0"/>
              </a:rPr>
              <a:t>Increased pressure in the LP and its dilation</a:t>
            </a:r>
          </a:p>
          <a:p>
            <a:pPr marL="0" indent="0" eaLnBrk="1" fontAlgn="auto" hangingPunct="1">
              <a:spcAft>
                <a:spcPts val="0"/>
              </a:spcAft>
              <a:buNone/>
              <a:defRPr/>
            </a:pPr>
            <a:r>
              <a:rPr lang="en" dirty="0">
                <a:latin typeface="Times New Roman" pitchFamily="18" charset="0"/>
                <a:cs typeface="Times New Roman" pitchFamily="18" charset="0"/>
              </a:rPr>
              <a:t>Pulmonary hypertension, 3 stages:</a:t>
            </a:r>
          </a:p>
          <a:p>
            <a:pPr marL="514350" indent="-514350" eaLnBrk="1" fontAlgn="auto" hangingPunct="1">
              <a:spcAft>
                <a:spcPts val="0"/>
              </a:spcAft>
              <a:buFont typeface="+mj-lt"/>
              <a:buAutoNum type="arabicPeriod"/>
              <a:defRPr/>
            </a:pPr>
            <a:r>
              <a:rPr lang="en" dirty="0">
                <a:latin typeface="Times New Roman" pitchFamily="18" charset="0"/>
                <a:cs typeface="Times New Roman" pitchFamily="18" charset="0"/>
              </a:rPr>
              <a:t>passive pulmonary HTA (retrograde pressure increase in pulmonary veins, capillaries and arteries).</a:t>
            </a:r>
          </a:p>
          <a:p>
            <a:pPr marL="514350" indent="-514350" eaLnBrk="1" fontAlgn="auto" hangingPunct="1">
              <a:spcAft>
                <a:spcPts val="0"/>
              </a:spcAft>
              <a:buFont typeface="+mj-lt"/>
              <a:buAutoNum type="arabicPeriod"/>
              <a:defRPr/>
            </a:pPr>
            <a:r>
              <a:rPr lang="en" dirty="0">
                <a:latin typeface="Times New Roman" pitchFamily="18" charset="0"/>
                <a:cs typeface="Times New Roman" pitchFamily="18" charset="0"/>
              </a:rPr>
              <a:t>active pulmonary HTA (when the orifice area is about 1cm2 (corresponds to a pressure of 25mmHg), there is an active constriction of the pulmonary arterioles)</a:t>
            </a:r>
          </a:p>
          <a:p>
            <a:pPr marL="514350" indent="-514350" eaLnBrk="1" fontAlgn="auto" hangingPunct="1">
              <a:spcAft>
                <a:spcPts val="0"/>
              </a:spcAft>
              <a:buFont typeface="+mj-lt"/>
              <a:buAutoNum type="arabicPeriod"/>
              <a:defRPr/>
            </a:pPr>
            <a:r>
              <a:rPr lang="en" dirty="0">
                <a:latin typeface="Times New Roman" pitchFamily="18" charset="0"/>
                <a:cs typeface="Times New Roman" pitchFamily="18" charset="0"/>
              </a:rPr>
              <a:t>irreversible pulmonary HTA (proliferation of medial muscle fibers and thickening of the basement membrane)</a:t>
            </a:r>
          </a:p>
        </p:txBody>
      </p:sp>
      <p:cxnSp>
        <p:nvCxnSpPr>
          <p:cNvPr id="5" name="Straight Connector 4"/>
          <p:cNvCxnSpPr/>
          <p:nvPr/>
        </p:nvCxnSpPr>
        <p:spPr>
          <a:xfrm>
            <a:off x="457200" y="1219200"/>
            <a:ext cx="8229600" cy="0"/>
          </a:xfrm>
          <a:prstGeom prst="line">
            <a:avLst/>
          </a:prstGeom>
          <a:ln w="22225">
            <a:solidFill>
              <a:schemeClr val="accent2"/>
            </a:solidFill>
          </a:ln>
        </p:spPr>
        <p:style>
          <a:lnRef idx="1">
            <a:schemeClr val="accent1"/>
          </a:lnRef>
          <a:fillRef idx="0">
            <a:schemeClr val="accent1"/>
          </a:fillRef>
          <a:effectRef idx="0">
            <a:schemeClr val="accent1"/>
          </a:effectRef>
          <a:fontRef idx="minor">
            <a:schemeClr val="tx1"/>
          </a:fontRef>
        </p:style>
      </p:cxnSp>
      <p:sp>
        <p:nvSpPr>
          <p:cNvPr id="19460" name="Title 1"/>
          <p:cNvSpPr>
            <a:spLocks noGrp="1"/>
          </p:cNvSpPr>
          <p:nvPr>
            <p:ph type="title"/>
          </p:nvPr>
        </p:nvSpPr>
        <p:spPr>
          <a:xfrm>
            <a:off x="457200" y="76200"/>
            <a:ext cx="8229600" cy="1143000"/>
          </a:xfrm>
        </p:spPr>
        <p:txBody>
          <a:bodyPr/>
          <a:lstStyle/>
          <a:p>
            <a:pPr eaLnBrk="1" hangingPunct="1"/>
            <a:r>
              <a:rPr lang="en" dirty="0">
                <a:latin typeface="Times New Roman" pitchFamily="18" charset="0"/>
                <a:cs typeface="Times New Roman" pitchFamily="18" charset="0"/>
              </a:rPr>
              <a:t>Mitral stenosis</a:t>
            </a:r>
          </a:p>
        </p:txBody>
      </p:sp>
      <p:pic>
        <p:nvPicPr>
          <p:cNvPr id="19461" name="Picture 4"/>
          <p:cNvPicPr>
            <a:picLocks noChangeAspect="1" noChangeArrowheads="1"/>
          </p:cNvPicPr>
          <p:nvPr/>
        </p:nvPicPr>
        <p:blipFill>
          <a:blip r:embed="rId2" cstate="print"/>
          <a:srcRect l="30000" t="12222" r="31250" b="21111"/>
          <a:stretch>
            <a:fillRect/>
          </a:stretch>
        </p:blipFill>
        <p:spPr bwMode="auto">
          <a:xfrm>
            <a:off x="7962900" y="5715000"/>
            <a:ext cx="1181100" cy="1143000"/>
          </a:xfrm>
          <a:prstGeom prst="rect">
            <a:avLst/>
          </a:prstGeom>
          <a:noFill/>
          <a:ln w="9525">
            <a:noFill/>
            <a:miter lim="800000"/>
            <a:headEnd/>
            <a:tailEnd/>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371600"/>
            <a:ext cx="8229600" cy="4876800"/>
          </a:xfrm>
        </p:spPr>
        <p:txBody>
          <a:bodyPr rtlCol="0">
            <a:normAutofit fontScale="85000" lnSpcReduction="20000"/>
          </a:bodyPr>
          <a:lstStyle/>
          <a:p>
            <a:pPr eaLnBrk="1" fontAlgn="auto" hangingPunct="1">
              <a:spcAft>
                <a:spcPts val="0"/>
              </a:spcAft>
              <a:defRPr/>
            </a:pPr>
            <a:r>
              <a:rPr lang="en" dirty="0">
                <a:latin typeface="Times New Roman" pitchFamily="18" charset="0"/>
                <a:cs typeface="Times New Roman" pitchFamily="18" charset="0"/>
              </a:rPr>
              <a:t>Pathogenesis (continued):</a:t>
            </a:r>
          </a:p>
          <a:p>
            <a:pPr eaLnBrk="1" fontAlgn="auto" hangingPunct="1">
              <a:spcAft>
                <a:spcPts val="0"/>
              </a:spcAft>
              <a:buFont typeface="Wingdings" panose="05000000000000000000" pitchFamily="2" charset="2"/>
              <a:buChar char="Ø"/>
              <a:defRPr/>
            </a:pPr>
            <a:r>
              <a:rPr lang="en" dirty="0">
                <a:latin typeface="Times New Roman" pitchFamily="18" charset="0"/>
                <a:cs typeface="Times New Roman" pitchFamily="18" charset="0"/>
              </a:rPr>
              <a:t>increased resistance and pressure in pulmonary blood vessels - PHTA</a:t>
            </a:r>
          </a:p>
          <a:p>
            <a:pPr eaLnBrk="1" fontAlgn="auto" hangingPunct="1">
              <a:spcAft>
                <a:spcPts val="0"/>
              </a:spcAft>
              <a:buFont typeface="Wingdings" panose="05000000000000000000" pitchFamily="2" charset="2"/>
              <a:buChar char="Ø"/>
              <a:defRPr/>
            </a:pPr>
            <a:r>
              <a:rPr lang="en" dirty="0">
                <a:latin typeface="Times New Roman" pitchFamily="18" charset="0"/>
                <a:cs typeface="Times New Roman" pitchFamily="18" charset="0"/>
              </a:rPr>
              <a:t>interstitial and alveolar edema</a:t>
            </a:r>
          </a:p>
          <a:p>
            <a:pPr eaLnBrk="1" fontAlgn="auto" hangingPunct="1">
              <a:spcAft>
                <a:spcPts val="0"/>
              </a:spcAft>
              <a:buFont typeface="Wingdings" panose="05000000000000000000" pitchFamily="2" charset="2"/>
              <a:buChar char="Ø"/>
              <a:defRPr/>
            </a:pPr>
            <a:r>
              <a:rPr lang="en" dirty="0">
                <a:latin typeface="Times New Roman" pitchFamily="18" charset="0"/>
                <a:cs typeface="Times New Roman" pitchFamily="18" charset="0"/>
              </a:rPr>
              <a:t>relative insufficiency of the pulmonary valve (pulmonary TA)</a:t>
            </a:r>
          </a:p>
          <a:p>
            <a:pPr eaLnBrk="1" fontAlgn="auto" hangingPunct="1">
              <a:spcAft>
                <a:spcPts val="0"/>
              </a:spcAft>
              <a:buFont typeface="Wingdings" panose="05000000000000000000" pitchFamily="2" charset="2"/>
              <a:buChar char="Ø"/>
              <a:defRPr/>
            </a:pPr>
            <a:r>
              <a:rPr lang="en" dirty="0">
                <a:latin typeface="Times New Roman" pitchFamily="18" charset="0"/>
                <a:cs typeface="Times New Roman" pitchFamily="18" charset="0"/>
              </a:rPr>
              <a:t>hypertrophy of RV</a:t>
            </a:r>
          </a:p>
          <a:p>
            <a:pPr eaLnBrk="1" fontAlgn="auto" hangingPunct="1">
              <a:spcAft>
                <a:spcPts val="0"/>
              </a:spcAft>
              <a:buFont typeface="Wingdings" panose="05000000000000000000" pitchFamily="2" charset="2"/>
              <a:buChar char="Ø"/>
              <a:defRPr/>
            </a:pPr>
            <a:r>
              <a:rPr lang="en" dirty="0">
                <a:latin typeface="Times New Roman" pitchFamily="18" charset="0"/>
                <a:cs typeface="Times New Roman" pitchFamily="18" charset="0"/>
              </a:rPr>
              <a:t>dilatation of RV</a:t>
            </a:r>
          </a:p>
          <a:p>
            <a:pPr eaLnBrk="1" fontAlgn="auto" hangingPunct="1">
              <a:spcAft>
                <a:spcPts val="0"/>
              </a:spcAft>
              <a:buFont typeface="Wingdings" panose="05000000000000000000" pitchFamily="2" charset="2"/>
              <a:buChar char="Ø"/>
              <a:defRPr/>
            </a:pPr>
            <a:r>
              <a:rPr lang="en" dirty="0">
                <a:latin typeface="Times New Roman" pitchFamily="18" charset="0"/>
                <a:cs typeface="Times New Roman" pitchFamily="18" charset="0"/>
              </a:rPr>
              <a:t>relative insufficiency of the tricuspid valve</a:t>
            </a:r>
          </a:p>
          <a:p>
            <a:pPr eaLnBrk="1" fontAlgn="auto" hangingPunct="1">
              <a:spcAft>
                <a:spcPts val="0"/>
              </a:spcAft>
              <a:buFont typeface="Wingdings" panose="05000000000000000000" pitchFamily="2" charset="2"/>
              <a:buChar char="Ø"/>
              <a:defRPr/>
            </a:pPr>
            <a:r>
              <a:rPr lang="en" dirty="0">
                <a:latin typeface="Times New Roman" pitchFamily="18" charset="0"/>
                <a:cs typeface="Times New Roman" pitchFamily="18" charset="0"/>
              </a:rPr>
              <a:t>right heart failure</a:t>
            </a:r>
          </a:p>
          <a:p>
            <a:pPr eaLnBrk="1" fontAlgn="auto" hangingPunct="1">
              <a:spcAft>
                <a:spcPts val="0"/>
              </a:spcAft>
              <a:buFont typeface="Wingdings" panose="05000000000000000000" pitchFamily="2" charset="2"/>
              <a:buChar char="Ø"/>
              <a:defRPr/>
            </a:pPr>
            <a:r>
              <a:rPr lang="en" dirty="0">
                <a:latin typeface="Times New Roman" pitchFamily="18" charset="0"/>
                <a:cs typeface="Times New Roman" pitchFamily="18" charset="0"/>
              </a:rPr>
              <a:t>pretibial edema, hepatosplenomegaly, swollen jugular veins</a:t>
            </a:r>
          </a:p>
        </p:txBody>
      </p:sp>
      <p:cxnSp>
        <p:nvCxnSpPr>
          <p:cNvPr id="5" name="Straight Connector 4"/>
          <p:cNvCxnSpPr/>
          <p:nvPr/>
        </p:nvCxnSpPr>
        <p:spPr>
          <a:xfrm>
            <a:off x="457200" y="1219200"/>
            <a:ext cx="8229600" cy="0"/>
          </a:xfrm>
          <a:prstGeom prst="line">
            <a:avLst/>
          </a:prstGeom>
          <a:ln w="22225">
            <a:solidFill>
              <a:schemeClr val="accent2"/>
            </a:solidFill>
          </a:ln>
        </p:spPr>
        <p:style>
          <a:lnRef idx="1">
            <a:schemeClr val="accent1"/>
          </a:lnRef>
          <a:fillRef idx="0">
            <a:schemeClr val="accent1"/>
          </a:fillRef>
          <a:effectRef idx="0">
            <a:schemeClr val="accent1"/>
          </a:effectRef>
          <a:fontRef idx="minor">
            <a:schemeClr val="tx1"/>
          </a:fontRef>
        </p:style>
      </p:cxnSp>
      <p:sp>
        <p:nvSpPr>
          <p:cNvPr id="20484" name="Title 1"/>
          <p:cNvSpPr>
            <a:spLocks noGrp="1"/>
          </p:cNvSpPr>
          <p:nvPr>
            <p:ph type="title"/>
          </p:nvPr>
        </p:nvSpPr>
        <p:spPr>
          <a:xfrm>
            <a:off x="457200" y="76200"/>
            <a:ext cx="8229600" cy="1143000"/>
          </a:xfrm>
        </p:spPr>
        <p:txBody>
          <a:bodyPr/>
          <a:lstStyle/>
          <a:p>
            <a:pPr eaLnBrk="1" hangingPunct="1"/>
            <a:r>
              <a:rPr lang="en" dirty="0">
                <a:latin typeface="Times New Roman" pitchFamily="18" charset="0"/>
                <a:cs typeface="Times New Roman" pitchFamily="18" charset="0"/>
              </a:rPr>
              <a:t>Mitral stenosis</a:t>
            </a:r>
          </a:p>
        </p:txBody>
      </p:sp>
      <p:pic>
        <p:nvPicPr>
          <p:cNvPr id="20485" name="Picture 4"/>
          <p:cNvPicPr>
            <a:picLocks noChangeAspect="1" noChangeArrowheads="1"/>
          </p:cNvPicPr>
          <p:nvPr/>
        </p:nvPicPr>
        <p:blipFill>
          <a:blip r:embed="rId2" cstate="print"/>
          <a:srcRect l="30000" t="12222" r="31250" b="21111"/>
          <a:stretch>
            <a:fillRect/>
          </a:stretch>
        </p:blipFill>
        <p:spPr bwMode="auto">
          <a:xfrm>
            <a:off x="7962900" y="5715000"/>
            <a:ext cx="1181100" cy="1143000"/>
          </a:xfrm>
          <a:prstGeom prst="rect">
            <a:avLst/>
          </a:prstGeom>
          <a:noFill/>
          <a:ln w="9525">
            <a:noFill/>
            <a:miter lim="800000"/>
            <a:headEnd/>
            <a:tailEnd/>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Content Placeholder 2"/>
          <p:cNvSpPr>
            <a:spLocks noGrp="1"/>
          </p:cNvSpPr>
          <p:nvPr>
            <p:ph idx="1"/>
          </p:nvPr>
        </p:nvSpPr>
        <p:spPr>
          <a:xfrm>
            <a:off x="457200" y="1371600"/>
            <a:ext cx="8229600" cy="4525963"/>
          </a:xfrm>
        </p:spPr>
        <p:txBody>
          <a:bodyPr/>
          <a:lstStyle/>
          <a:p>
            <a:pPr eaLnBrk="1" hangingPunct="1"/>
            <a:r>
              <a:rPr lang="en" dirty="0">
                <a:latin typeface="Times New Roman" pitchFamily="18" charset="0"/>
                <a:cs typeface="Times New Roman" pitchFamily="18" charset="0"/>
              </a:rPr>
              <a:t>Clinical manifestations:</a:t>
            </a:r>
          </a:p>
          <a:p>
            <a:pPr marL="514350" indent="-514350" eaLnBrk="1" hangingPunct="1">
              <a:buFont typeface="+mj-lt"/>
              <a:buAutoNum type="arabicPeriod"/>
            </a:pPr>
            <a:r>
              <a:rPr lang="en" dirty="0">
                <a:latin typeface="Times New Roman" pitchFamily="18" charset="0"/>
                <a:cs typeface="Times New Roman" pitchFamily="18" charset="0"/>
              </a:rPr>
              <a:t>Reduced UV and MV</a:t>
            </a:r>
          </a:p>
          <a:p>
            <a:pPr marL="514350" indent="-514350" eaLnBrk="1" hangingPunct="1">
              <a:buFont typeface="+mj-lt"/>
              <a:buAutoNum type="arabicPeriod"/>
            </a:pPr>
            <a:r>
              <a:rPr lang="en" dirty="0">
                <a:latin typeface="Times New Roman" pitchFamily="18" charset="0"/>
                <a:cs typeface="Times New Roman" pitchFamily="18" charset="0"/>
              </a:rPr>
              <a:t>Left heart failure</a:t>
            </a:r>
          </a:p>
          <a:p>
            <a:pPr marL="514350" indent="-514350" eaLnBrk="1" hangingPunct="1">
              <a:buFont typeface="+mj-lt"/>
              <a:buAutoNum type="arabicPeriod"/>
            </a:pPr>
            <a:r>
              <a:rPr lang="en" dirty="0">
                <a:latin typeface="Times New Roman" pitchFamily="18" charset="0"/>
                <a:cs typeface="Times New Roman" pitchFamily="18" charset="0"/>
              </a:rPr>
              <a:t>Insufficiency of the right heart</a:t>
            </a:r>
          </a:p>
        </p:txBody>
      </p:sp>
      <p:cxnSp>
        <p:nvCxnSpPr>
          <p:cNvPr id="5" name="Straight Connector 4"/>
          <p:cNvCxnSpPr/>
          <p:nvPr/>
        </p:nvCxnSpPr>
        <p:spPr>
          <a:xfrm>
            <a:off x="457200" y="1219200"/>
            <a:ext cx="8229600" cy="0"/>
          </a:xfrm>
          <a:prstGeom prst="line">
            <a:avLst/>
          </a:prstGeom>
          <a:ln w="22225">
            <a:solidFill>
              <a:schemeClr val="accent2"/>
            </a:solidFill>
          </a:ln>
        </p:spPr>
        <p:style>
          <a:lnRef idx="1">
            <a:schemeClr val="accent1"/>
          </a:lnRef>
          <a:fillRef idx="0">
            <a:schemeClr val="accent1"/>
          </a:fillRef>
          <a:effectRef idx="0">
            <a:schemeClr val="accent1"/>
          </a:effectRef>
          <a:fontRef idx="minor">
            <a:schemeClr val="tx1"/>
          </a:fontRef>
        </p:style>
      </p:cxnSp>
      <p:sp>
        <p:nvSpPr>
          <p:cNvPr id="21508" name="Title 1"/>
          <p:cNvSpPr>
            <a:spLocks noGrp="1"/>
          </p:cNvSpPr>
          <p:nvPr>
            <p:ph type="title"/>
          </p:nvPr>
        </p:nvSpPr>
        <p:spPr>
          <a:xfrm>
            <a:off x="457200" y="76200"/>
            <a:ext cx="8229600" cy="1143000"/>
          </a:xfrm>
        </p:spPr>
        <p:txBody>
          <a:bodyPr/>
          <a:lstStyle/>
          <a:p>
            <a:pPr eaLnBrk="1" hangingPunct="1"/>
            <a:r>
              <a:rPr lang="en" dirty="0">
                <a:latin typeface="Times New Roman" pitchFamily="18" charset="0"/>
                <a:cs typeface="Times New Roman" pitchFamily="18" charset="0"/>
              </a:rPr>
              <a:t>Mitral stenosis</a:t>
            </a:r>
          </a:p>
        </p:txBody>
      </p:sp>
      <p:pic>
        <p:nvPicPr>
          <p:cNvPr id="21509" name="Picture 4"/>
          <p:cNvPicPr>
            <a:picLocks noChangeAspect="1" noChangeArrowheads="1"/>
          </p:cNvPicPr>
          <p:nvPr/>
        </p:nvPicPr>
        <p:blipFill>
          <a:blip r:embed="rId2" cstate="print"/>
          <a:srcRect l="30000" t="12222" r="31250" b="21111"/>
          <a:stretch>
            <a:fillRect/>
          </a:stretch>
        </p:blipFill>
        <p:spPr bwMode="auto">
          <a:xfrm>
            <a:off x="7962900" y="5715000"/>
            <a:ext cx="1181100" cy="1143000"/>
          </a:xfrm>
          <a:prstGeom prst="rect">
            <a:avLst/>
          </a:prstGeom>
          <a:noFill/>
          <a:ln w="9525">
            <a:noFill/>
            <a:miter lim="800000"/>
            <a:headEnd/>
            <a:tailEnd/>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457200" y="76200"/>
            <a:ext cx="8229600" cy="1143000"/>
          </a:xfrm>
        </p:spPr>
        <p:txBody>
          <a:bodyPr/>
          <a:lstStyle/>
          <a:p>
            <a:pPr eaLnBrk="1" hangingPunct="1"/>
            <a:r>
              <a:rPr lang="en" dirty="0">
                <a:latin typeface="Times New Roman" pitchFamily="18" charset="0"/>
                <a:cs typeface="Times New Roman" pitchFamily="18" charset="0"/>
              </a:rPr>
              <a:t>CONTENT</a:t>
            </a:r>
          </a:p>
        </p:txBody>
      </p:sp>
      <p:cxnSp>
        <p:nvCxnSpPr>
          <p:cNvPr id="5" name="Straight Connector 4"/>
          <p:cNvCxnSpPr/>
          <p:nvPr/>
        </p:nvCxnSpPr>
        <p:spPr>
          <a:xfrm>
            <a:off x="457200" y="1219200"/>
            <a:ext cx="8229600" cy="0"/>
          </a:xfrm>
          <a:prstGeom prst="line">
            <a:avLst/>
          </a:prstGeom>
          <a:ln w="22225">
            <a:solidFill>
              <a:schemeClr val="accent2"/>
            </a:solidFill>
          </a:ln>
        </p:spPr>
        <p:style>
          <a:lnRef idx="1">
            <a:schemeClr val="accent1"/>
          </a:lnRef>
          <a:fillRef idx="0">
            <a:schemeClr val="accent1"/>
          </a:fillRef>
          <a:effectRef idx="0">
            <a:schemeClr val="accent1"/>
          </a:effectRef>
          <a:fontRef idx="minor">
            <a:schemeClr val="tx1"/>
          </a:fontRef>
        </p:style>
      </p:cxnSp>
      <p:sp>
        <p:nvSpPr>
          <p:cNvPr id="3076" name="Rectangle 2"/>
          <p:cNvSpPr>
            <a:spLocks noChangeArrowheads="1"/>
          </p:cNvSpPr>
          <p:nvPr/>
        </p:nvSpPr>
        <p:spPr bwMode="auto">
          <a:xfrm>
            <a:off x="536575" y="1981200"/>
            <a:ext cx="5319713" cy="2612385"/>
          </a:xfrm>
          <a:prstGeom prst="rect">
            <a:avLst/>
          </a:prstGeom>
          <a:noFill/>
          <a:ln w="9525">
            <a:noFill/>
            <a:round/>
            <a:headEnd/>
            <a:tailEnd/>
          </a:ln>
        </p:spPr>
        <p:txBody>
          <a:bodyPr lIns="0" tIns="97920" rIns="0" bIns="0">
            <a:spAutoFit/>
          </a:bodyPr>
          <a:lstStyle/>
          <a:p>
            <a:pPr marL="355600" indent="-342900">
              <a:spcBef>
                <a:spcPts val="675"/>
              </a:spcBef>
              <a:buFont typeface="Symbol" pitchFamily="18" charset="2"/>
              <a:buChar char=""/>
              <a:tabLst>
                <a:tab pos="355600" algn="l"/>
                <a:tab pos="457200" algn="l"/>
                <a:tab pos="914400" algn="l"/>
                <a:tab pos="1371600" algn="l"/>
                <a:tab pos="1828800" algn="l"/>
                <a:tab pos="2286000" algn="l"/>
                <a:tab pos="2743200" algn="l"/>
                <a:tab pos="3200400" algn="l"/>
                <a:tab pos="3657600" algn="l"/>
                <a:tab pos="4114800" algn="l"/>
                <a:tab pos="4572000" algn="l"/>
                <a:tab pos="5029200" algn="l"/>
              </a:tabLst>
            </a:pPr>
            <a:r>
              <a:rPr lang="en" sz="2800" dirty="0">
                <a:solidFill>
                  <a:srgbClr val="000000"/>
                </a:solidFill>
                <a:latin typeface="Times New Roman" pitchFamily="18" charset="0"/>
                <a:ea typeface="Noto Sans SC Regular"/>
                <a:cs typeface="Noto Sans SC Regular"/>
              </a:rPr>
              <a:t>Diseases of the endocardium</a:t>
            </a:r>
          </a:p>
          <a:p>
            <a:pPr marL="355600" indent="-342900">
              <a:spcBef>
                <a:spcPts val="675"/>
              </a:spcBef>
              <a:buFont typeface="Symbol" pitchFamily="18" charset="2"/>
              <a:buChar char=""/>
              <a:tabLst>
                <a:tab pos="355600" algn="l"/>
                <a:tab pos="457200" algn="l"/>
                <a:tab pos="914400" algn="l"/>
                <a:tab pos="1371600" algn="l"/>
                <a:tab pos="1828800" algn="l"/>
                <a:tab pos="2286000" algn="l"/>
                <a:tab pos="2743200" algn="l"/>
                <a:tab pos="3200400" algn="l"/>
                <a:tab pos="3657600" algn="l"/>
                <a:tab pos="4114800" algn="l"/>
                <a:tab pos="4572000" algn="l"/>
                <a:tab pos="5029200" algn="l"/>
              </a:tabLst>
            </a:pPr>
            <a:r>
              <a:rPr lang="en" sz="2800" dirty="0">
                <a:solidFill>
                  <a:srgbClr val="000000"/>
                </a:solidFill>
                <a:latin typeface="Times New Roman" pitchFamily="18" charset="0"/>
                <a:ea typeface="Noto Sans SC Regular"/>
                <a:cs typeface="Noto Sans SC Regular"/>
              </a:rPr>
              <a:t>Pericardial diseases</a:t>
            </a:r>
          </a:p>
          <a:p>
            <a:pPr marL="355600" indent="-342900">
              <a:spcBef>
                <a:spcPts val="675"/>
              </a:spcBef>
              <a:buFont typeface="Symbol" pitchFamily="18" charset="2"/>
              <a:buChar char=""/>
              <a:tabLst>
                <a:tab pos="355600" algn="l"/>
                <a:tab pos="457200" algn="l"/>
                <a:tab pos="914400" algn="l"/>
                <a:tab pos="1371600" algn="l"/>
                <a:tab pos="1828800" algn="l"/>
                <a:tab pos="2286000" algn="l"/>
                <a:tab pos="2743200" algn="l"/>
                <a:tab pos="3200400" algn="l"/>
                <a:tab pos="3657600" algn="l"/>
                <a:tab pos="4114800" algn="l"/>
                <a:tab pos="4572000" algn="l"/>
                <a:tab pos="5029200" algn="l"/>
              </a:tabLst>
            </a:pPr>
            <a:r>
              <a:rPr lang="en" sz="2800" dirty="0">
                <a:solidFill>
                  <a:srgbClr val="000000"/>
                </a:solidFill>
                <a:latin typeface="Times New Roman" pitchFamily="18" charset="0"/>
                <a:ea typeface="Noto Sans SC Regular"/>
                <a:cs typeface="Noto Sans SC Regular"/>
              </a:rPr>
              <a:t>Arterial diseases</a:t>
            </a:r>
          </a:p>
          <a:p>
            <a:pPr marL="355600" indent="-342900">
              <a:spcBef>
                <a:spcPts val="675"/>
              </a:spcBef>
              <a:buFont typeface="Symbol" pitchFamily="18" charset="2"/>
              <a:buChar char=""/>
              <a:tabLst>
                <a:tab pos="355600" algn="l"/>
                <a:tab pos="457200" algn="l"/>
                <a:tab pos="914400" algn="l"/>
                <a:tab pos="1371600" algn="l"/>
                <a:tab pos="1828800" algn="l"/>
                <a:tab pos="2286000" algn="l"/>
                <a:tab pos="2743200" algn="l"/>
                <a:tab pos="3200400" algn="l"/>
                <a:tab pos="3657600" algn="l"/>
                <a:tab pos="4114800" algn="l"/>
                <a:tab pos="4572000" algn="l"/>
                <a:tab pos="5029200" algn="l"/>
              </a:tabLst>
            </a:pPr>
            <a:r>
              <a:rPr lang="en" sz="2800" dirty="0">
                <a:solidFill>
                  <a:srgbClr val="000000"/>
                </a:solidFill>
                <a:latin typeface="Times New Roman" pitchFamily="18" charset="0"/>
                <a:ea typeface="Noto Sans SC Regular"/>
                <a:cs typeface="Noto Sans SC Regular"/>
              </a:rPr>
              <a:t>Vein diseases</a:t>
            </a:r>
          </a:p>
          <a:p>
            <a:pPr marL="355600" indent="-342900">
              <a:spcBef>
                <a:spcPts val="675"/>
              </a:spcBef>
              <a:buFont typeface="Symbol" pitchFamily="18" charset="2"/>
              <a:buChar char=""/>
              <a:tabLst>
                <a:tab pos="355600" algn="l"/>
                <a:tab pos="457200" algn="l"/>
                <a:tab pos="914400" algn="l"/>
                <a:tab pos="1371600" algn="l"/>
                <a:tab pos="1828800" algn="l"/>
                <a:tab pos="2286000" algn="l"/>
                <a:tab pos="2743200" algn="l"/>
                <a:tab pos="3200400" algn="l"/>
                <a:tab pos="3657600" algn="l"/>
                <a:tab pos="4114800" algn="l"/>
                <a:tab pos="4572000" algn="l"/>
                <a:tab pos="5029200" algn="l"/>
              </a:tabLst>
            </a:pPr>
            <a:r>
              <a:rPr lang="en" sz="2800" dirty="0">
                <a:solidFill>
                  <a:srgbClr val="000000"/>
                </a:solidFill>
                <a:latin typeface="Times New Roman" pitchFamily="18" charset="0"/>
                <a:ea typeface="Noto Sans SC Regular"/>
                <a:cs typeface="Noto Sans SC Regular"/>
              </a:rPr>
              <a:t>Disorders of lymphatic vessels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1143000"/>
          </a:xfrm>
        </p:spPr>
        <p:txBody>
          <a:bodyPr rtlCol="0">
            <a:normAutofit/>
          </a:bodyPr>
          <a:lstStyle/>
          <a:p>
            <a:pPr eaLnBrk="1" fontAlgn="auto" hangingPunct="1">
              <a:spcAft>
                <a:spcPts val="0"/>
              </a:spcAft>
              <a:defRPr/>
            </a:pPr>
            <a:r>
              <a:rPr lang="en" dirty="0">
                <a:latin typeface="Times New Roman" pitchFamily="18" charset="0"/>
                <a:cs typeface="Times New Roman" pitchFamily="18" charset="0"/>
              </a:rPr>
              <a:t>Mitral stenosis</a:t>
            </a:r>
          </a:p>
        </p:txBody>
      </p:sp>
      <p:sp>
        <p:nvSpPr>
          <p:cNvPr id="22531" name="Content Placeholder 2"/>
          <p:cNvSpPr>
            <a:spLocks noGrp="1"/>
          </p:cNvSpPr>
          <p:nvPr>
            <p:ph idx="1"/>
          </p:nvPr>
        </p:nvSpPr>
        <p:spPr>
          <a:xfrm>
            <a:off x="457200" y="1371600"/>
            <a:ext cx="8229600" cy="4525963"/>
          </a:xfrm>
        </p:spPr>
        <p:txBody>
          <a:bodyPr/>
          <a:lstStyle/>
          <a:p>
            <a:pPr eaLnBrk="1" hangingPunct="1"/>
            <a:r>
              <a:rPr lang="en" sz="2800" dirty="0">
                <a:latin typeface="Times New Roman" pitchFamily="18" charset="0"/>
                <a:cs typeface="Times New Roman" pitchFamily="18" charset="0"/>
              </a:rPr>
              <a:t>By returning blood from the LV to the LA during systole</a:t>
            </a:r>
          </a:p>
          <a:p>
            <a:pPr eaLnBrk="1" hangingPunct="1"/>
            <a:r>
              <a:rPr lang="en" sz="2800" dirty="0">
                <a:latin typeface="Times New Roman" pitchFamily="18" charset="0"/>
                <a:cs typeface="Times New Roman" pitchFamily="18" charset="0"/>
              </a:rPr>
              <a:t>Mitral device (6 parts)</a:t>
            </a:r>
          </a:p>
          <a:p>
            <a:pPr marL="514350" indent="-514350" eaLnBrk="1" hangingPunct="1">
              <a:buFont typeface="+mj-lt"/>
              <a:buAutoNum type="arabicPeriod"/>
            </a:pPr>
            <a:r>
              <a:rPr lang="en" sz="2800" dirty="0">
                <a:latin typeface="Times New Roman" pitchFamily="18" charset="0"/>
                <a:cs typeface="Times New Roman" pitchFamily="18" charset="0"/>
              </a:rPr>
              <a:t>LA</a:t>
            </a:r>
          </a:p>
          <a:p>
            <a:pPr marL="514350" indent="-514350" eaLnBrk="1" hangingPunct="1">
              <a:buFont typeface="+mj-lt"/>
              <a:buAutoNum type="arabicPeriod"/>
            </a:pPr>
            <a:r>
              <a:rPr lang="en" sz="2800" dirty="0">
                <a:latin typeface="Times New Roman" pitchFamily="18" charset="0"/>
                <a:cs typeface="Times New Roman" pitchFamily="18" charset="0"/>
              </a:rPr>
              <a:t>Mitral ring</a:t>
            </a:r>
          </a:p>
          <a:p>
            <a:pPr marL="514350" indent="-514350" eaLnBrk="1" hangingPunct="1">
              <a:buFont typeface="+mj-lt"/>
              <a:buAutoNum type="arabicPeriod"/>
            </a:pPr>
            <a:r>
              <a:rPr lang="en" sz="2800" dirty="0">
                <a:latin typeface="Times New Roman" pitchFamily="18" charset="0"/>
                <a:cs typeface="Times New Roman" pitchFamily="18" charset="0"/>
              </a:rPr>
              <a:t>Mitral valves</a:t>
            </a:r>
          </a:p>
          <a:p>
            <a:pPr marL="514350" indent="-514350" eaLnBrk="1" hangingPunct="1">
              <a:buFont typeface="+mj-lt"/>
              <a:buAutoNum type="arabicPeriod"/>
            </a:pPr>
            <a:r>
              <a:rPr lang="en" sz="2800" dirty="0" err="1">
                <a:latin typeface="Times New Roman" pitchFamily="18" charset="0"/>
                <a:cs typeface="Times New Roman" pitchFamily="18" charset="0"/>
              </a:rPr>
              <a:t>Hordae </a:t>
            </a:r>
            <a:r>
              <a:rPr lang="en" sz="2800" dirty="0">
                <a:latin typeface="Times New Roman" pitchFamily="18" charset="0"/>
                <a:cs typeface="Times New Roman" pitchFamily="18" charset="0"/>
              </a:rPr>
              <a:t>tendineae</a:t>
            </a:r>
          </a:p>
          <a:p>
            <a:pPr marL="514350" indent="-514350" eaLnBrk="1" hangingPunct="1">
              <a:buFont typeface="+mj-lt"/>
              <a:buAutoNum type="arabicPeriod"/>
            </a:pPr>
            <a:r>
              <a:rPr lang="en" sz="2800" dirty="0">
                <a:latin typeface="Times New Roman" pitchFamily="18" charset="0"/>
                <a:cs typeface="Times New Roman" pitchFamily="18" charset="0"/>
              </a:rPr>
              <a:t>Papillary muscles</a:t>
            </a:r>
          </a:p>
          <a:p>
            <a:pPr marL="514350" indent="-514350" eaLnBrk="1" hangingPunct="1">
              <a:buFont typeface="+mj-lt"/>
              <a:buAutoNum type="arabicPeriod"/>
            </a:pPr>
            <a:r>
              <a:rPr lang="en" sz="2800" dirty="0">
                <a:latin typeface="Times New Roman" pitchFamily="18" charset="0"/>
                <a:cs typeface="Times New Roman" pitchFamily="18" charset="0"/>
              </a:rPr>
              <a:t>Belonging part of the wall LV</a:t>
            </a:r>
          </a:p>
        </p:txBody>
      </p:sp>
      <p:cxnSp>
        <p:nvCxnSpPr>
          <p:cNvPr id="5" name="Straight Connector 4"/>
          <p:cNvCxnSpPr/>
          <p:nvPr/>
        </p:nvCxnSpPr>
        <p:spPr>
          <a:xfrm>
            <a:off x="457200" y="1219200"/>
            <a:ext cx="8229600" cy="0"/>
          </a:xfrm>
          <a:prstGeom prst="line">
            <a:avLst/>
          </a:prstGeom>
          <a:ln w="22225">
            <a:solidFill>
              <a:schemeClr val="accent2"/>
            </a:solidFill>
          </a:ln>
        </p:spPr>
        <p:style>
          <a:lnRef idx="1">
            <a:schemeClr val="accent1"/>
          </a:lnRef>
          <a:fillRef idx="0">
            <a:schemeClr val="accent1"/>
          </a:fillRef>
          <a:effectRef idx="0">
            <a:schemeClr val="accent1"/>
          </a:effectRef>
          <a:fontRef idx="minor">
            <a:schemeClr val="tx1"/>
          </a:fontRef>
        </p:style>
      </p:cxnSp>
      <p:pic>
        <p:nvPicPr>
          <p:cNvPr id="3" name="Picture 4">
            <a:extLst>
              <a:ext uri="{FF2B5EF4-FFF2-40B4-BE49-F238E27FC236}">
                <a16:creationId xmlns:a16="http://schemas.microsoft.com/office/drawing/2014/main" xmlns="" id="{8C8A0B8F-A42F-8AC4-83CD-C2888B4D47E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38420" y="2743200"/>
            <a:ext cx="3548380" cy="241935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Content Placeholder 2"/>
          <p:cNvSpPr>
            <a:spLocks noGrp="1"/>
          </p:cNvSpPr>
          <p:nvPr>
            <p:ph idx="1"/>
          </p:nvPr>
        </p:nvSpPr>
        <p:spPr>
          <a:xfrm>
            <a:off x="152400" y="1371600"/>
            <a:ext cx="8991600" cy="4525963"/>
          </a:xfrm>
        </p:spPr>
        <p:txBody>
          <a:bodyPr/>
          <a:lstStyle/>
          <a:p>
            <a:pPr eaLnBrk="1" hangingPunct="1"/>
            <a:r>
              <a:rPr lang="en" sz="2400" dirty="0">
                <a:latin typeface="Times New Roman" pitchFamily="18" charset="0"/>
                <a:cs typeface="Times New Roman" pitchFamily="18" charset="0"/>
              </a:rPr>
              <a:t>Etiology of acute mitral insufficiency:</a:t>
            </a:r>
          </a:p>
          <a:p>
            <a:pPr eaLnBrk="1" hangingPunct="1">
              <a:buFont typeface="Wingdings" panose="05000000000000000000" pitchFamily="2" charset="2"/>
              <a:buChar char="Ø"/>
            </a:pPr>
            <a:r>
              <a:rPr lang="en" sz="2400" dirty="0">
                <a:latin typeface="Times New Roman" pitchFamily="18" charset="0"/>
                <a:cs typeface="Times New Roman" pitchFamily="18" charset="0"/>
              </a:rPr>
              <a:t>Ischemia during MI (papillary muscle necrosis)</a:t>
            </a:r>
          </a:p>
          <a:p>
            <a:pPr eaLnBrk="1" hangingPunct="1">
              <a:buFont typeface="Wingdings" panose="05000000000000000000" pitchFamily="2" charset="2"/>
              <a:buChar char="Ø"/>
            </a:pPr>
            <a:r>
              <a:rPr lang="en" sz="2400" dirty="0">
                <a:latin typeface="Times New Roman" pitchFamily="18" charset="0"/>
                <a:cs typeface="Times New Roman" pitchFamily="18" charset="0"/>
              </a:rPr>
              <a:t>Degenerative processes</a:t>
            </a:r>
          </a:p>
          <a:p>
            <a:pPr eaLnBrk="1" hangingPunct="1">
              <a:buFont typeface="Wingdings" panose="05000000000000000000" pitchFamily="2" charset="2"/>
              <a:buChar char="Ø"/>
            </a:pPr>
            <a:r>
              <a:rPr lang="en" sz="2400" dirty="0">
                <a:latin typeface="Times New Roman" pitchFamily="18" charset="0"/>
                <a:cs typeface="Times New Roman" pitchFamily="18" charset="0"/>
              </a:rPr>
              <a:t>Trauma or spontaneous rupture of the chords</a:t>
            </a:r>
          </a:p>
          <a:p>
            <a:pPr eaLnBrk="1" hangingPunct="1">
              <a:buFont typeface="Wingdings" panose="05000000000000000000" pitchFamily="2" charset="2"/>
              <a:buChar char="Ø"/>
            </a:pPr>
            <a:r>
              <a:rPr lang="en" sz="2400" dirty="0">
                <a:latin typeface="Times New Roman" pitchFamily="18" charset="0"/>
                <a:cs typeface="Times New Roman" pitchFamily="18" charset="0"/>
              </a:rPr>
              <a:t>Inflammatory processes</a:t>
            </a:r>
          </a:p>
          <a:p>
            <a:pPr eaLnBrk="1" hangingPunct="1">
              <a:buFont typeface="Wingdings" panose="05000000000000000000" pitchFamily="2" charset="2"/>
              <a:buChar char="Ø"/>
            </a:pPr>
            <a:r>
              <a:rPr lang="en" sz="2400" dirty="0">
                <a:latin typeface="Times New Roman" pitchFamily="18" charset="0"/>
                <a:cs typeface="Times New Roman" pitchFamily="18" charset="0"/>
              </a:rPr>
              <a:t>Rheumatic fever</a:t>
            </a:r>
          </a:p>
          <a:p>
            <a:pPr eaLnBrk="1" hangingPunct="1">
              <a:buFont typeface="Wingdings" panose="05000000000000000000" pitchFamily="2" charset="2"/>
              <a:buChar char="Ø"/>
            </a:pPr>
            <a:r>
              <a:rPr lang="en" sz="2400" dirty="0">
                <a:latin typeface="Times New Roman" pitchFamily="18" charset="0"/>
                <a:cs typeface="Times New Roman" pitchFamily="18" charset="0"/>
              </a:rPr>
              <a:t>Infectious bacterial endocarditis</a:t>
            </a:r>
          </a:p>
        </p:txBody>
      </p:sp>
      <p:cxnSp>
        <p:nvCxnSpPr>
          <p:cNvPr id="5" name="Straight Connector 4"/>
          <p:cNvCxnSpPr/>
          <p:nvPr/>
        </p:nvCxnSpPr>
        <p:spPr>
          <a:xfrm>
            <a:off x="457200" y="1219200"/>
            <a:ext cx="8229600" cy="0"/>
          </a:xfrm>
          <a:prstGeom prst="line">
            <a:avLst/>
          </a:prstGeom>
          <a:ln w="22225">
            <a:solidFill>
              <a:schemeClr val="accent2"/>
            </a:solidFill>
          </a:ln>
        </p:spPr>
        <p:style>
          <a:lnRef idx="1">
            <a:schemeClr val="accent1"/>
          </a:lnRef>
          <a:fillRef idx="0">
            <a:schemeClr val="accent1"/>
          </a:fillRef>
          <a:effectRef idx="0">
            <a:schemeClr val="accent1"/>
          </a:effectRef>
          <a:fontRef idx="minor">
            <a:schemeClr val="tx1"/>
          </a:fontRef>
        </p:style>
      </p:cxnSp>
      <p:sp>
        <p:nvSpPr>
          <p:cNvPr id="6" name="Title 1"/>
          <p:cNvSpPr>
            <a:spLocks noGrp="1"/>
          </p:cNvSpPr>
          <p:nvPr>
            <p:ph type="title"/>
          </p:nvPr>
        </p:nvSpPr>
        <p:spPr>
          <a:xfrm>
            <a:off x="457200" y="76200"/>
            <a:ext cx="8229600" cy="1143000"/>
          </a:xfrm>
        </p:spPr>
        <p:txBody>
          <a:bodyPr rtlCol="0">
            <a:normAutofit/>
          </a:bodyPr>
          <a:lstStyle/>
          <a:p>
            <a:pPr eaLnBrk="1" fontAlgn="auto" hangingPunct="1">
              <a:spcAft>
                <a:spcPts val="0"/>
              </a:spcAft>
              <a:defRPr/>
            </a:pPr>
            <a:r>
              <a:rPr lang="en" dirty="0">
                <a:latin typeface="Times New Roman" pitchFamily="18" charset="0"/>
                <a:cs typeface="Times New Roman" pitchFamily="18" charset="0"/>
              </a:rPr>
              <a:t>Mitral insufficiency</a:t>
            </a:r>
          </a:p>
        </p:txBody>
      </p:sp>
      <p:pic>
        <p:nvPicPr>
          <p:cNvPr id="23557" name="Picture 4"/>
          <p:cNvPicPr>
            <a:picLocks noChangeAspect="1" noChangeArrowheads="1"/>
          </p:cNvPicPr>
          <p:nvPr/>
        </p:nvPicPr>
        <p:blipFill>
          <a:blip r:embed="rId2" cstate="print"/>
          <a:srcRect l="30000" t="12222" r="31250" b="21111"/>
          <a:stretch>
            <a:fillRect/>
          </a:stretch>
        </p:blipFill>
        <p:spPr bwMode="auto">
          <a:xfrm>
            <a:off x="7962900" y="5715000"/>
            <a:ext cx="1181100" cy="1143000"/>
          </a:xfrm>
          <a:prstGeom prst="rect">
            <a:avLst/>
          </a:prstGeom>
          <a:noFill/>
          <a:ln w="9525">
            <a:noFill/>
            <a:miter lim="800000"/>
            <a:headEnd/>
            <a:tailEnd/>
          </a:ln>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1447800"/>
            <a:ext cx="8991600" cy="5105400"/>
          </a:xfrm>
        </p:spPr>
        <p:txBody>
          <a:bodyPr rtlCol="0">
            <a:normAutofit/>
          </a:bodyPr>
          <a:lstStyle/>
          <a:p>
            <a:pPr eaLnBrk="1" fontAlgn="auto" hangingPunct="1">
              <a:spcAft>
                <a:spcPts val="0"/>
              </a:spcAft>
              <a:buFont typeface="Wingdings" panose="05000000000000000000" pitchFamily="2" charset="2"/>
              <a:buChar char="q"/>
              <a:defRPr/>
            </a:pPr>
            <a:r>
              <a:rPr lang="en" sz="2800" dirty="0">
                <a:latin typeface="Times New Roman" pitchFamily="18" charset="0"/>
                <a:cs typeface="Times New Roman" pitchFamily="18" charset="0"/>
              </a:rPr>
              <a:t>Etiology of chronic mitral insufficiency:</a:t>
            </a:r>
          </a:p>
          <a:p>
            <a:pPr eaLnBrk="1" fontAlgn="auto" hangingPunct="1">
              <a:spcAft>
                <a:spcPts val="0"/>
              </a:spcAft>
              <a:buFont typeface="Wingdings" panose="05000000000000000000" pitchFamily="2" charset="2"/>
              <a:buChar char="Ø"/>
              <a:defRPr/>
            </a:pPr>
            <a:r>
              <a:rPr lang="en" sz="2800" dirty="0">
                <a:latin typeface="Times New Roman" pitchFamily="18" charset="0"/>
                <a:cs typeface="Times New Roman" pitchFamily="18" charset="0"/>
              </a:rPr>
              <a:t>Infections - Bacterial endocarditis</a:t>
            </a:r>
          </a:p>
          <a:p>
            <a:pPr eaLnBrk="1" fontAlgn="auto" hangingPunct="1">
              <a:spcAft>
                <a:spcPts val="0"/>
              </a:spcAft>
              <a:buFont typeface="Wingdings" panose="05000000000000000000" pitchFamily="2" charset="2"/>
              <a:buChar char="Ø"/>
              <a:defRPr/>
            </a:pPr>
            <a:r>
              <a:rPr lang="en" sz="2800" dirty="0">
                <a:latin typeface="Times New Roman" pitchFamily="18" charset="0"/>
                <a:cs typeface="Times New Roman" pitchFamily="18" charset="0"/>
              </a:rPr>
              <a:t>Structural changes - Papillary muscle rupture</a:t>
            </a:r>
          </a:p>
          <a:p>
            <a:pPr eaLnBrk="1" fontAlgn="auto" hangingPunct="1">
              <a:spcAft>
                <a:spcPts val="0"/>
              </a:spcAft>
              <a:buFont typeface="Wingdings" panose="05000000000000000000" pitchFamily="2" charset="2"/>
              <a:buChar char="Ø"/>
              <a:defRPr/>
            </a:pPr>
            <a:r>
              <a:rPr lang="en" sz="2800" dirty="0">
                <a:latin typeface="Times New Roman" pitchFamily="18" charset="0"/>
                <a:cs typeface="Times New Roman" pitchFamily="18" charset="0"/>
              </a:rPr>
              <a:t>Degenerative processes - Calcification of the mitral annulus, Marfan syndrome (connective tissue weakness)</a:t>
            </a:r>
          </a:p>
          <a:p>
            <a:pPr eaLnBrk="1" fontAlgn="auto" hangingPunct="1">
              <a:spcAft>
                <a:spcPts val="0"/>
              </a:spcAft>
              <a:buFont typeface="Wingdings" panose="05000000000000000000" pitchFamily="2" charset="2"/>
              <a:buChar char="Ø"/>
              <a:defRPr/>
            </a:pPr>
            <a:r>
              <a:rPr lang="en" sz="2800" dirty="0">
                <a:latin typeface="Times New Roman" pitchFamily="18" charset="0"/>
                <a:cs typeface="Times New Roman" pitchFamily="18" charset="0"/>
              </a:rPr>
              <a:t>Inflammatory processes - Rheumatic fever, SLE</a:t>
            </a:r>
          </a:p>
          <a:p>
            <a:pPr eaLnBrk="1" fontAlgn="auto" hangingPunct="1">
              <a:spcAft>
                <a:spcPts val="0"/>
              </a:spcAft>
              <a:buFont typeface="Wingdings" panose="05000000000000000000" pitchFamily="2" charset="2"/>
              <a:buChar char="Ø"/>
              <a:defRPr/>
            </a:pPr>
            <a:r>
              <a:rPr lang="en" sz="2800" dirty="0">
                <a:latin typeface="Times New Roman" pitchFamily="18" charset="0"/>
                <a:cs typeface="Times New Roman" pitchFamily="18" charset="0"/>
              </a:rPr>
              <a:t>Congenital disorders - Cleavage of the cusp</a:t>
            </a:r>
          </a:p>
          <a:p>
            <a:pPr eaLnBrk="1" fontAlgn="auto" hangingPunct="1">
              <a:spcAft>
                <a:spcPts val="0"/>
              </a:spcAft>
              <a:buFont typeface="Wingdings" panose="05000000000000000000" pitchFamily="2" charset="2"/>
              <a:buChar char="Ø"/>
              <a:defRPr/>
            </a:pPr>
            <a:r>
              <a:rPr lang="en" sz="2800" dirty="0">
                <a:latin typeface="Times New Roman" pitchFamily="18" charset="0"/>
                <a:cs typeface="Times New Roman" pitchFamily="18" charset="0"/>
              </a:rPr>
              <a:t>Functional/relative MI - Dilation of LV</a:t>
            </a:r>
          </a:p>
        </p:txBody>
      </p:sp>
      <p:cxnSp>
        <p:nvCxnSpPr>
          <p:cNvPr id="5" name="Straight Connector 4"/>
          <p:cNvCxnSpPr/>
          <p:nvPr/>
        </p:nvCxnSpPr>
        <p:spPr>
          <a:xfrm>
            <a:off x="457200" y="1219200"/>
            <a:ext cx="8229600" cy="0"/>
          </a:xfrm>
          <a:prstGeom prst="line">
            <a:avLst/>
          </a:prstGeom>
          <a:ln w="22225">
            <a:solidFill>
              <a:schemeClr val="accent2"/>
            </a:solidFill>
          </a:ln>
        </p:spPr>
        <p:style>
          <a:lnRef idx="1">
            <a:schemeClr val="accent1"/>
          </a:lnRef>
          <a:fillRef idx="0">
            <a:schemeClr val="accent1"/>
          </a:fillRef>
          <a:effectRef idx="0">
            <a:schemeClr val="accent1"/>
          </a:effectRef>
          <a:fontRef idx="minor">
            <a:schemeClr val="tx1"/>
          </a:fontRef>
        </p:style>
      </p:cxnSp>
      <p:sp>
        <p:nvSpPr>
          <p:cNvPr id="6" name="Title 1"/>
          <p:cNvSpPr>
            <a:spLocks noGrp="1"/>
          </p:cNvSpPr>
          <p:nvPr>
            <p:ph type="title"/>
          </p:nvPr>
        </p:nvSpPr>
        <p:spPr>
          <a:xfrm>
            <a:off x="457200" y="76200"/>
            <a:ext cx="8229600" cy="1143000"/>
          </a:xfrm>
        </p:spPr>
        <p:txBody>
          <a:bodyPr rtlCol="0">
            <a:normAutofit/>
          </a:bodyPr>
          <a:lstStyle/>
          <a:p>
            <a:pPr eaLnBrk="1" fontAlgn="auto" hangingPunct="1">
              <a:spcAft>
                <a:spcPts val="0"/>
              </a:spcAft>
              <a:defRPr/>
            </a:pPr>
            <a:r>
              <a:rPr lang="en" dirty="0">
                <a:latin typeface="Times New Roman" pitchFamily="18" charset="0"/>
                <a:cs typeface="Times New Roman" pitchFamily="18" charset="0"/>
              </a:rPr>
              <a:t>Mitral insufficiency</a:t>
            </a:r>
          </a:p>
        </p:txBody>
      </p:sp>
      <p:pic>
        <p:nvPicPr>
          <p:cNvPr id="24581" name="Picture 4"/>
          <p:cNvPicPr>
            <a:picLocks noChangeAspect="1" noChangeArrowheads="1"/>
          </p:cNvPicPr>
          <p:nvPr/>
        </p:nvPicPr>
        <p:blipFill>
          <a:blip r:embed="rId2" cstate="print"/>
          <a:srcRect l="30000" t="12222" r="31250" b="21111"/>
          <a:stretch>
            <a:fillRect/>
          </a:stretch>
        </p:blipFill>
        <p:spPr bwMode="auto">
          <a:xfrm>
            <a:off x="7962900" y="5715000"/>
            <a:ext cx="1181100" cy="1143000"/>
          </a:xfrm>
          <a:prstGeom prst="rect">
            <a:avLst/>
          </a:prstGeom>
          <a:noFill/>
          <a:ln w="9525">
            <a:noFill/>
            <a:miter lim="800000"/>
            <a:headEnd/>
            <a:tailEnd/>
          </a:ln>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371600"/>
            <a:ext cx="8229600" cy="5105400"/>
          </a:xfrm>
        </p:spPr>
        <p:txBody>
          <a:bodyPr rtlCol="0">
            <a:noAutofit/>
          </a:bodyPr>
          <a:lstStyle/>
          <a:p>
            <a:pPr eaLnBrk="1" fontAlgn="auto" hangingPunct="1">
              <a:spcAft>
                <a:spcPts val="0"/>
              </a:spcAft>
              <a:buFont typeface="Wingdings" panose="05000000000000000000" pitchFamily="2" charset="2"/>
              <a:buChar char="q"/>
              <a:defRPr/>
            </a:pPr>
            <a:r>
              <a:rPr lang="en" sz="2400" dirty="0">
                <a:latin typeface="Times New Roman" pitchFamily="18" charset="0"/>
                <a:cs typeface="Times New Roman" pitchFamily="18" charset="0"/>
              </a:rPr>
              <a:t>Pathophysiology:</a:t>
            </a:r>
          </a:p>
          <a:p>
            <a:pPr eaLnBrk="1" fontAlgn="auto" hangingPunct="1">
              <a:spcAft>
                <a:spcPts val="0"/>
              </a:spcAft>
              <a:buFont typeface="Wingdings" panose="05000000000000000000" pitchFamily="2" charset="2"/>
              <a:buChar char="Ø"/>
              <a:defRPr/>
            </a:pPr>
            <a:r>
              <a:rPr lang="en" sz="2400" dirty="0">
                <a:latin typeface="Times New Roman" pitchFamily="18" charset="0"/>
                <a:cs typeface="Times New Roman" pitchFamily="18" charset="0"/>
              </a:rPr>
              <a:t>regurgitation of blood in LA</a:t>
            </a:r>
          </a:p>
          <a:p>
            <a:pPr eaLnBrk="1" fontAlgn="auto" hangingPunct="1">
              <a:spcAft>
                <a:spcPts val="0"/>
              </a:spcAft>
              <a:buFont typeface="Wingdings" panose="05000000000000000000" pitchFamily="2" charset="2"/>
              <a:buChar char="Ø"/>
              <a:defRPr/>
            </a:pPr>
            <a:r>
              <a:rPr lang="en" sz="2400" dirty="0">
                <a:latin typeface="Times New Roman" pitchFamily="18" charset="0"/>
                <a:cs typeface="Times New Roman" pitchFamily="18" charset="0"/>
              </a:rPr>
              <a:t>blood volume load LA</a:t>
            </a:r>
          </a:p>
          <a:p>
            <a:pPr eaLnBrk="1" fontAlgn="auto" hangingPunct="1">
              <a:spcAft>
                <a:spcPts val="0"/>
              </a:spcAft>
              <a:buFont typeface="Wingdings" panose="05000000000000000000" pitchFamily="2" charset="2"/>
              <a:buChar char="Ø"/>
              <a:defRPr/>
            </a:pPr>
            <a:r>
              <a:rPr lang="en" sz="2400" dirty="0">
                <a:latin typeface="Times New Roman" pitchFamily="18" charset="0"/>
                <a:cs typeface="Times New Roman" pitchFamily="18" charset="0"/>
              </a:rPr>
              <a:t>hypertrophy and enlargement of LA</a:t>
            </a:r>
          </a:p>
          <a:p>
            <a:pPr eaLnBrk="1" fontAlgn="auto" hangingPunct="1">
              <a:spcAft>
                <a:spcPts val="0"/>
              </a:spcAft>
              <a:buFont typeface="Wingdings" panose="05000000000000000000" pitchFamily="2" charset="2"/>
              <a:buChar char="Ø"/>
              <a:defRPr/>
            </a:pPr>
            <a:r>
              <a:rPr lang="en" sz="2400" dirty="0">
                <a:latin typeface="Times New Roman" pitchFamily="18" charset="0"/>
                <a:cs typeface="Times New Roman" pitchFamily="18" charset="0"/>
              </a:rPr>
              <a:t>increase in systolic pressure in LA</a:t>
            </a:r>
          </a:p>
          <a:p>
            <a:pPr eaLnBrk="1" fontAlgn="auto" hangingPunct="1">
              <a:spcAft>
                <a:spcPts val="0"/>
              </a:spcAft>
              <a:buFont typeface="Wingdings" panose="05000000000000000000" pitchFamily="2" charset="2"/>
              <a:buChar char="Ø"/>
              <a:defRPr/>
            </a:pPr>
            <a:r>
              <a:rPr lang="en" sz="2400" dirty="0">
                <a:latin typeface="Times New Roman" pitchFamily="18" charset="0"/>
                <a:cs typeface="Times New Roman" pitchFamily="18" charset="0"/>
              </a:rPr>
              <a:t>most of the energy during contraction is spent shortening the myofibrils of the dilated cardiac structures, not increasing the pressure</a:t>
            </a:r>
          </a:p>
          <a:p>
            <a:pPr eaLnBrk="1" fontAlgn="auto" hangingPunct="1">
              <a:spcAft>
                <a:spcPts val="0"/>
              </a:spcAft>
              <a:buFont typeface="Wingdings" panose="05000000000000000000" pitchFamily="2" charset="2"/>
              <a:buChar char="Ø"/>
              <a:defRPr/>
            </a:pPr>
            <a:r>
              <a:rPr lang="en" sz="2400" dirty="0">
                <a:latin typeface="Times New Roman" pitchFamily="18" charset="0"/>
                <a:cs typeface="Times New Roman" pitchFamily="18" charset="0"/>
              </a:rPr>
              <a:t>LA insufficiency</a:t>
            </a:r>
          </a:p>
          <a:p>
            <a:pPr eaLnBrk="1" fontAlgn="auto" hangingPunct="1">
              <a:spcAft>
                <a:spcPts val="0"/>
              </a:spcAft>
              <a:buFont typeface="Wingdings" panose="05000000000000000000" pitchFamily="2" charset="2"/>
              <a:buChar char="Ø"/>
              <a:defRPr/>
            </a:pPr>
            <a:r>
              <a:rPr lang="en" sz="2400" dirty="0">
                <a:latin typeface="Times New Roman" pitchFamily="18" charset="0"/>
                <a:cs typeface="Times New Roman" pitchFamily="18" charset="0"/>
              </a:rPr>
              <a:t>pressure increase in LA</a:t>
            </a:r>
          </a:p>
          <a:p>
            <a:pPr eaLnBrk="1" fontAlgn="auto" hangingPunct="1">
              <a:spcAft>
                <a:spcPts val="0"/>
              </a:spcAft>
              <a:buFont typeface="Wingdings" panose="05000000000000000000" pitchFamily="2" charset="2"/>
              <a:buChar char="Ø"/>
              <a:defRPr/>
            </a:pPr>
            <a:r>
              <a:rPr lang="en" sz="2400" dirty="0">
                <a:latin typeface="Times New Roman" pitchFamily="18" charset="0"/>
                <a:cs typeface="Times New Roman" pitchFamily="18" charset="0"/>
              </a:rPr>
              <a:t>increase in pressure in the pulmonary circulation</a:t>
            </a:r>
          </a:p>
        </p:txBody>
      </p:sp>
      <p:cxnSp>
        <p:nvCxnSpPr>
          <p:cNvPr id="5" name="Straight Connector 4"/>
          <p:cNvCxnSpPr/>
          <p:nvPr/>
        </p:nvCxnSpPr>
        <p:spPr>
          <a:xfrm>
            <a:off x="457200" y="1219200"/>
            <a:ext cx="8229600" cy="0"/>
          </a:xfrm>
          <a:prstGeom prst="line">
            <a:avLst/>
          </a:prstGeom>
          <a:ln w="22225">
            <a:solidFill>
              <a:schemeClr val="accent2"/>
            </a:solidFill>
          </a:ln>
        </p:spPr>
        <p:style>
          <a:lnRef idx="1">
            <a:schemeClr val="accent1"/>
          </a:lnRef>
          <a:fillRef idx="0">
            <a:schemeClr val="accent1"/>
          </a:fillRef>
          <a:effectRef idx="0">
            <a:schemeClr val="accent1"/>
          </a:effectRef>
          <a:fontRef idx="minor">
            <a:schemeClr val="tx1"/>
          </a:fontRef>
        </p:style>
      </p:cxnSp>
      <p:sp>
        <p:nvSpPr>
          <p:cNvPr id="6" name="Title 1"/>
          <p:cNvSpPr>
            <a:spLocks noGrp="1"/>
          </p:cNvSpPr>
          <p:nvPr>
            <p:ph type="title"/>
          </p:nvPr>
        </p:nvSpPr>
        <p:spPr>
          <a:xfrm>
            <a:off x="457200" y="76200"/>
            <a:ext cx="8229600" cy="1143000"/>
          </a:xfrm>
        </p:spPr>
        <p:txBody>
          <a:bodyPr rtlCol="0">
            <a:normAutofit/>
          </a:bodyPr>
          <a:lstStyle/>
          <a:p>
            <a:pPr eaLnBrk="1" fontAlgn="auto" hangingPunct="1">
              <a:spcAft>
                <a:spcPts val="0"/>
              </a:spcAft>
              <a:defRPr/>
            </a:pPr>
            <a:r>
              <a:rPr lang="en" dirty="0">
                <a:latin typeface="Times New Roman" pitchFamily="18" charset="0"/>
                <a:cs typeface="Times New Roman" pitchFamily="18" charset="0"/>
              </a:rPr>
              <a:t>Mitral insufficiency</a:t>
            </a:r>
          </a:p>
        </p:txBody>
      </p:sp>
      <p:pic>
        <p:nvPicPr>
          <p:cNvPr id="2" name="Picture 4">
            <a:extLst>
              <a:ext uri="{FF2B5EF4-FFF2-40B4-BE49-F238E27FC236}">
                <a16:creationId xmlns:a16="http://schemas.microsoft.com/office/drawing/2014/main" xmlns="" id="{DF892178-120C-7159-1AC6-0EF3575D53D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72200" y="1356851"/>
            <a:ext cx="2654300" cy="180975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a:xfrm>
            <a:off x="457200" y="76200"/>
            <a:ext cx="8229600" cy="1143000"/>
          </a:xfrm>
        </p:spPr>
        <p:txBody>
          <a:bodyPr/>
          <a:lstStyle/>
          <a:p>
            <a:pPr eaLnBrk="1" hangingPunct="1"/>
            <a:r>
              <a:rPr lang="en" dirty="0">
                <a:latin typeface="Times New Roman" pitchFamily="18" charset="0"/>
                <a:cs typeface="Times New Roman" pitchFamily="18" charset="0"/>
              </a:rPr>
              <a:t>Tricuspid stenosis</a:t>
            </a:r>
          </a:p>
        </p:txBody>
      </p:sp>
      <p:sp>
        <p:nvSpPr>
          <p:cNvPr id="3" name="Content Placeholder 2"/>
          <p:cNvSpPr>
            <a:spLocks noGrp="1"/>
          </p:cNvSpPr>
          <p:nvPr>
            <p:ph idx="1"/>
          </p:nvPr>
        </p:nvSpPr>
        <p:spPr>
          <a:xfrm>
            <a:off x="457200" y="1371600"/>
            <a:ext cx="8534400" cy="4724400"/>
          </a:xfrm>
        </p:spPr>
        <p:txBody>
          <a:bodyPr rtlCol="0">
            <a:normAutofit fontScale="85000" lnSpcReduction="10000"/>
          </a:bodyPr>
          <a:lstStyle/>
          <a:p>
            <a:pPr eaLnBrk="1" fontAlgn="auto" hangingPunct="1">
              <a:spcAft>
                <a:spcPts val="0"/>
              </a:spcAft>
              <a:defRPr/>
            </a:pPr>
            <a:r>
              <a:rPr lang="en" dirty="0">
                <a:latin typeface="Times New Roman" pitchFamily="18" charset="0"/>
                <a:cs typeface="Times New Roman" pitchFamily="18" charset="0"/>
              </a:rPr>
              <a:t>By reduced blood flow from RA to RV during diastole</a:t>
            </a:r>
          </a:p>
          <a:p>
            <a:pPr eaLnBrk="1" fontAlgn="auto" hangingPunct="1">
              <a:spcAft>
                <a:spcPts val="0"/>
              </a:spcAft>
              <a:defRPr/>
            </a:pPr>
            <a:r>
              <a:rPr lang="en" dirty="0">
                <a:latin typeface="Times New Roman" pitchFamily="18" charset="0"/>
                <a:cs typeface="Times New Roman" pitchFamily="18" charset="0"/>
              </a:rPr>
              <a:t>Etiology:</a:t>
            </a:r>
          </a:p>
          <a:p>
            <a:pPr eaLnBrk="1" fontAlgn="auto" hangingPunct="1">
              <a:spcAft>
                <a:spcPts val="0"/>
              </a:spcAft>
              <a:buFont typeface="Wingdings" panose="05000000000000000000" pitchFamily="2" charset="2"/>
              <a:buChar char="Ø"/>
              <a:defRPr/>
            </a:pPr>
            <a:r>
              <a:rPr lang="en" dirty="0">
                <a:latin typeface="Times New Roman" pitchFamily="18" charset="0"/>
                <a:cs typeface="Times New Roman" pitchFamily="18" charset="0"/>
              </a:rPr>
              <a:t>Rheumatic fever (associated with mitral valve disease)</a:t>
            </a:r>
          </a:p>
          <a:p>
            <a:pPr eaLnBrk="1" fontAlgn="auto" hangingPunct="1">
              <a:spcAft>
                <a:spcPts val="0"/>
              </a:spcAft>
              <a:buFont typeface="Wingdings" panose="05000000000000000000" pitchFamily="2" charset="2"/>
              <a:buChar char="Ø"/>
              <a:defRPr/>
            </a:pPr>
            <a:r>
              <a:rPr lang="en" dirty="0">
                <a:latin typeface="Times New Roman" pitchFamily="18" charset="0"/>
                <a:cs typeface="Times New Roman" pitchFamily="18" charset="0"/>
              </a:rPr>
              <a:t>Carcinoid syndrome (neuroendocrine tu - amines)</a:t>
            </a:r>
          </a:p>
          <a:p>
            <a:pPr eaLnBrk="1" fontAlgn="auto" hangingPunct="1">
              <a:spcAft>
                <a:spcPts val="0"/>
              </a:spcAft>
              <a:buFont typeface="Wingdings" panose="05000000000000000000" pitchFamily="2" charset="2"/>
              <a:buChar char="Ø"/>
              <a:defRPr/>
            </a:pPr>
            <a:r>
              <a:rPr lang="en" dirty="0">
                <a:latin typeface="Times New Roman" pitchFamily="18" charset="0"/>
                <a:cs typeface="Times New Roman" pitchFamily="18" charset="0"/>
              </a:rPr>
              <a:t>SLE</a:t>
            </a:r>
          </a:p>
          <a:p>
            <a:pPr eaLnBrk="1" fontAlgn="auto" hangingPunct="1">
              <a:spcAft>
                <a:spcPts val="0"/>
              </a:spcAft>
              <a:buFont typeface="Wingdings" panose="05000000000000000000" pitchFamily="2" charset="2"/>
              <a:buChar char="Ø"/>
              <a:defRPr/>
            </a:pPr>
            <a:r>
              <a:rPr lang="en" dirty="0">
                <a:latin typeface="Times New Roman" pitchFamily="18" charset="0"/>
                <a:cs typeface="Times New Roman" pitchFamily="18" charset="0"/>
              </a:rPr>
              <a:t>Right atrial factors:</a:t>
            </a:r>
          </a:p>
          <a:p>
            <a:pPr eaLnBrk="1" fontAlgn="auto" hangingPunct="1">
              <a:spcAft>
                <a:spcPts val="0"/>
              </a:spcAft>
              <a:buFont typeface="Wingdings" panose="05000000000000000000" pitchFamily="2" charset="2"/>
              <a:buChar char="§"/>
              <a:defRPr/>
            </a:pPr>
            <a:r>
              <a:rPr lang="en" dirty="0">
                <a:latin typeface="Times New Roman" pitchFamily="18" charset="0"/>
                <a:cs typeface="Times New Roman" pitchFamily="18" charset="0"/>
              </a:rPr>
              <a:t>thrombus</a:t>
            </a:r>
          </a:p>
          <a:p>
            <a:pPr eaLnBrk="1" fontAlgn="auto" hangingPunct="1">
              <a:spcAft>
                <a:spcPts val="0"/>
              </a:spcAft>
              <a:buFont typeface="Wingdings" panose="05000000000000000000" pitchFamily="2" charset="2"/>
              <a:buChar char="§"/>
              <a:defRPr/>
            </a:pPr>
            <a:r>
              <a:rPr lang="en" dirty="0">
                <a:latin typeface="Times New Roman" pitchFamily="18" charset="0"/>
                <a:cs typeface="Times New Roman" pitchFamily="18" charset="0"/>
              </a:rPr>
              <a:t>mix</a:t>
            </a:r>
          </a:p>
          <a:p>
            <a:pPr eaLnBrk="1" fontAlgn="auto" hangingPunct="1">
              <a:spcAft>
                <a:spcPts val="0"/>
              </a:spcAft>
              <a:buFont typeface="Wingdings" panose="05000000000000000000" pitchFamily="2" charset="2"/>
              <a:buChar char="§"/>
              <a:defRPr/>
            </a:pPr>
            <a:r>
              <a:rPr lang="en" dirty="0">
                <a:latin typeface="Times New Roman" pitchFamily="18" charset="0"/>
                <a:cs typeface="Times New Roman" pitchFamily="18" charset="0"/>
              </a:rPr>
              <a:t>metastatic Tu</a:t>
            </a:r>
            <a:endParaRPr lang="ru-RU" dirty="0">
              <a:latin typeface="Times New Roman" pitchFamily="18" charset="0"/>
              <a:cs typeface="Times New Roman" pitchFamily="18" charset="0"/>
            </a:endParaRPr>
          </a:p>
        </p:txBody>
      </p:sp>
      <p:cxnSp>
        <p:nvCxnSpPr>
          <p:cNvPr id="5" name="Straight Connector 4"/>
          <p:cNvCxnSpPr/>
          <p:nvPr/>
        </p:nvCxnSpPr>
        <p:spPr>
          <a:xfrm>
            <a:off x="457200" y="1219200"/>
            <a:ext cx="8229600" cy="0"/>
          </a:xfrm>
          <a:prstGeom prst="line">
            <a:avLst/>
          </a:prstGeom>
          <a:ln w="22225">
            <a:solidFill>
              <a:schemeClr val="accent2"/>
            </a:solidFill>
          </a:ln>
        </p:spPr>
        <p:style>
          <a:lnRef idx="1">
            <a:schemeClr val="accent1"/>
          </a:lnRef>
          <a:fillRef idx="0">
            <a:schemeClr val="accent1"/>
          </a:fillRef>
          <a:effectRef idx="0">
            <a:schemeClr val="accent1"/>
          </a:effectRef>
          <a:fontRef idx="minor">
            <a:schemeClr val="tx1"/>
          </a:fontRef>
        </p:style>
      </p:cxnSp>
      <p:pic>
        <p:nvPicPr>
          <p:cNvPr id="2" name="Picture 4">
            <a:extLst>
              <a:ext uri="{FF2B5EF4-FFF2-40B4-BE49-F238E27FC236}">
                <a16:creationId xmlns:a16="http://schemas.microsoft.com/office/drawing/2014/main" xmlns="" id="{5F506913-4BB0-D2FC-1597-ACCBB4AA875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57745" y="4800600"/>
            <a:ext cx="2654300" cy="180975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Content Placeholder 2"/>
          <p:cNvSpPr>
            <a:spLocks noGrp="1"/>
          </p:cNvSpPr>
          <p:nvPr>
            <p:ph idx="1"/>
          </p:nvPr>
        </p:nvSpPr>
        <p:spPr>
          <a:xfrm>
            <a:off x="304800" y="1371600"/>
            <a:ext cx="8686800" cy="4525963"/>
          </a:xfrm>
        </p:spPr>
        <p:txBody>
          <a:bodyPr/>
          <a:lstStyle/>
          <a:p>
            <a:pPr lvl="1" eaLnBrk="1" hangingPunct="1">
              <a:buFont typeface="Arial" panose="020B0604020202020204" pitchFamily="34" charset="0"/>
              <a:buChar char="•"/>
            </a:pPr>
            <a:r>
              <a:rPr lang="en" dirty="0">
                <a:latin typeface="Times New Roman" pitchFamily="18" charset="0"/>
                <a:cs typeface="Times New Roman" pitchFamily="18" charset="0"/>
              </a:rPr>
              <a:t>Pathophysiology:</a:t>
            </a:r>
          </a:p>
          <a:p>
            <a:pPr lvl="1" eaLnBrk="1" hangingPunct="1">
              <a:buFont typeface="Wingdings" panose="05000000000000000000" pitchFamily="2" charset="2"/>
              <a:buChar char="Ø"/>
            </a:pPr>
            <a:r>
              <a:rPr lang="en" dirty="0">
                <a:latin typeface="Times New Roman" pitchFamily="18" charset="0"/>
                <a:cs typeface="Times New Roman" pitchFamily="18" charset="0"/>
              </a:rPr>
              <a:t>Normal area is 7cm2 (critical narrowing is at 1.5cm2)</a:t>
            </a:r>
          </a:p>
          <a:p>
            <a:pPr lvl="1" eaLnBrk="1" hangingPunct="1">
              <a:buFont typeface="Wingdings" panose="05000000000000000000" pitchFamily="2" charset="2"/>
              <a:buChar char="Ø"/>
            </a:pPr>
            <a:r>
              <a:rPr lang="en" dirty="0">
                <a:latin typeface="Times New Roman" pitchFamily="18" charset="0"/>
                <a:cs typeface="Times New Roman" pitchFamily="18" charset="0"/>
              </a:rPr>
              <a:t>normal pressure gradient 1mmHg (3-10mmHg is critical due to convergence of pressure in the vena cava systems)</a:t>
            </a:r>
          </a:p>
          <a:p>
            <a:pPr lvl="1" eaLnBrk="1" hangingPunct="1">
              <a:buFont typeface="Arial" panose="020B0604020202020204" pitchFamily="34" charset="0"/>
              <a:buChar char="•"/>
            </a:pPr>
            <a:r>
              <a:rPr lang="en" dirty="0">
                <a:latin typeface="Times New Roman" pitchFamily="18" charset="0"/>
                <a:cs typeface="Times New Roman" pitchFamily="18" charset="0"/>
              </a:rPr>
              <a:t>Two types – Organic, Functional</a:t>
            </a:r>
          </a:p>
        </p:txBody>
      </p:sp>
      <p:cxnSp>
        <p:nvCxnSpPr>
          <p:cNvPr id="5" name="Straight Connector 4"/>
          <p:cNvCxnSpPr/>
          <p:nvPr/>
        </p:nvCxnSpPr>
        <p:spPr>
          <a:xfrm>
            <a:off x="457200" y="1219200"/>
            <a:ext cx="8229600" cy="0"/>
          </a:xfrm>
          <a:prstGeom prst="line">
            <a:avLst/>
          </a:prstGeom>
          <a:ln w="22225">
            <a:solidFill>
              <a:schemeClr val="accent2"/>
            </a:solidFill>
          </a:ln>
        </p:spPr>
        <p:style>
          <a:lnRef idx="1">
            <a:schemeClr val="accent1"/>
          </a:lnRef>
          <a:fillRef idx="0">
            <a:schemeClr val="accent1"/>
          </a:fillRef>
          <a:effectRef idx="0">
            <a:schemeClr val="accent1"/>
          </a:effectRef>
          <a:fontRef idx="minor">
            <a:schemeClr val="tx1"/>
          </a:fontRef>
        </p:style>
      </p:cxnSp>
      <p:sp>
        <p:nvSpPr>
          <p:cNvPr id="27652" name="Title 1"/>
          <p:cNvSpPr>
            <a:spLocks noGrp="1"/>
          </p:cNvSpPr>
          <p:nvPr>
            <p:ph type="title"/>
          </p:nvPr>
        </p:nvSpPr>
        <p:spPr>
          <a:xfrm>
            <a:off x="457200" y="76200"/>
            <a:ext cx="8229600" cy="1143000"/>
          </a:xfrm>
        </p:spPr>
        <p:txBody>
          <a:bodyPr/>
          <a:lstStyle/>
          <a:p>
            <a:pPr eaLnBrk="1" hangingPunct="1"/>
            <a:r>
              <a:rPr lang="en" dirty="0">
                <a:latin typeface="Times New Roman" pitchFamily="18" charset="0"/>
                <a:cs typeface="Times New Roman" pitchFamily="18" charset="0"/>
              </a:rPr>
              <a:t>Tricuspid stenosis</a:t>
            </a:r>
          </a:p>
        </p:txBody>
      </p:sp>
      <p:pic>
        <p:nvPicPr>
          <p:cNvPr id="2" name="Picture 4">
            <a:extLst>
              <a:ext uri="{FF2B5EF4-FFF2-40B4-BE49-F238E27FC236}">
                <a16:creationId xmlns:a16="http://schemas.microsoft.com/office/drawing/2014/main" xmlns="" id="{BEF989F2-1E09-B8EF-D05E-4A719AFC0DF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89700" y="4999089"/>
            <a:ext cx="2654300" cy="180975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371600"/>
            <a:ext cx="8229600" cy="4876800"/>
          </a:xfrm>
        </p:spPr>
        <p:txBody>
          <a:bodyPr rtlCol="0">
            <a:normAutofit fontScale="85000" lnSpcReduction="20000"/>
          </a:bodyPr>
          <a:lstStyle/>
          <a:p>
            <a:pPr eaLnBrk="1" fontAlgn="auto" hangingPunct="1">
              <a:spcAft>
                <a:spcPts val="0"/>
              </a:spcAft>
              <a:defRPr/>
            </a:pPr>
            <a:r>
              <a:rPr lang="en" dirty="0">
                <a:latin typeface="Times New Roman" pitchFamily="18" charset="0"/>
                <a:cs typeface="Times New Roman" pitchFamily="18" charset="0"/>
              </a:rPr>
              <a:t>Hemodynamic changes:</a:t>
            </a:r>
          </a:p>
          <a:p>
            <a:pPr eaLnBrk="1" fontAlgn="auto" hangingPunct="1">
              <a:spcAft>
                <a:spcPts val="0"/>
              </a:spcAft>
              <a:buFont typeface="Wingdings" panose="05000000000000000000" pitchFamily="2" charset="2"/>
              <a:buChar char="Ø"/>
              <a:defRPr/>
            </a:pPr>
            <a:r>
              <a:rPr lang="en" dirty="0">
                <a:latin typeface="Times New Roman" pitchFamily="18" charset="0"/>
                <a:cs typeface="Times New Roman" pitchFamily="18" charset="0"/>
              </a:rPr>
              <a:t>Increased pressure in the right atrium</a:t>
            </a:r>
          </a:p>
          <a:p>
            <a:pPr eaLnBrk="1" fontAlgn="auto" hangingPunct="1">
              <a:spcAft>
                <a:spcPts val="0"/>
              </a:spcAft>
              <a:buFont typeface="Wingdings" panose="05000000000000000000" pitchFamily="2" charset="2"/>
              <a:buChar char="Ø"/>
              <a:defRPr/>
            </a:pPr>
            <a:r>
              <a:rPr lang="en" dirty="0">
                <a:latin typeface="Times New Roman" pitchFamily="18" charset="0"/>
                <a:cs typeface="Times New Roman" pitchFamily="18" charset="0"/>
              </a:rPr>
              <a:t>Increased pressure in the superior and inferior vena cava systems (systemic venous circulation)</a:t>
            </a:r>
          </a:p>
          <a:p>
            <a:pPr eaLnBrk="1" fontAlgn="auto" hangingPunct="1">
              <a:spcAft>
                <a:spcPts val="0"/>
              </a:spcAft>
              <a:buFont typeface="Wingdings" panose="05000000000000000000" pitchFamily="2" charset="2"/>
              <a:buChar char="Ø"/>
              <a:defRPr/>
            </a:pPr>
            <a:r>
              <a:rPr lang="en" dirty="0">
                <a:latin typeface="Times New Roman" pitchFamily="18" charset="0"/>
                <a:cs typeface="Times New Roman" pitchFamily="18" charset="0"/>
              </a:rPr>
              <a:t>Enlargement of the liver, spleen, pretibial edema</a:t>
            </a:r>
          </a:p>
          <a:p>
            <a:pPr eaLnBrk="1" fontAlgn="auto" hangingPunct="1">
              <a:spcAft>
                <a:spcPts val="0"/>
              </a:spcAft>
              <a:defRPr/>
            </a:pPr>
            <a:r>
              <a:rPr lang="en" dirty="0">
                <a:latin typeface="Times New Roman" pitchFamily="18" charset="0"/>
                <a:cs typeface="Times New Roman" pitchFamily="18" charset="0"/>
              </a:rPr>
              <a:t>Clinical manifestations:</a:t>
            </a:r>
          </a:p>
          <a:p>
            <a:pPr eaLnBrk="1" fontAlgn="auto" hangingPunct="1">
              <a:spcAft>
                <a:spcPts val="0"/>
              </a:spcAft>
              <a:buFont typeface="Wingdings" panose="05000000000000000000" pitchFamily="2" charset="2"/>
              <a:buChar char="Ø"/>
              <a:defRPr/>
            </a:pPr>
            <a:r>
              <a:rPr lang="en" dirty="0">
                <a:latin typeface="Times New Roman" pitchFamily="18" charset="0"/>
                <a:cs typeface="Times New Roman" pitchFamily="18" charset="0"/>
              </a:rPr>
              <a:t>Malaise (reduced UV and MV)</a:t>
            </a:r>
          </a:p>
          <a:p>
            <a:pPr eaLnBrk="1" fontAlgn="auto" hangingPunct="1">
              <a:spcAft>
                <a:spcPts val="0"/>
              </a:spcAft>
              <a:buFont typeface="Wingdings" panose="05000000000000000000" pitchFamily="2" charset="2"/>
              <a:buChar char="Ø"/>
              <a:defRPr/>
            </a:pPr>
            <a:r>
              <a:rPr lang="en" dirty="0">
                <a:latin typeface="Times New Roman" pitchFamily="18" charset="0"/>
                <a:cs typeface="Times New Roman" pitchFamily="18" charset="0"/>
              </a:rPr>
              <a:t>Signs of increased systemic venous pressure</a:t>
            </a:r>
          </a:p>
          <a:p>
            <a:pPr eaLnBrk="1" fontAlgn="auto" hangingPunct="1">
              <a:spcAft>
                <a:spcPts val="0"/>
              </a:spcAft>
              <a:buFont typeface="Wingdings" panose="05000000000000000000" pitchFamily="2" charset="2"/>
              <a:buChar char="Ø"/>
              <a:defRPr/>
            </a:pPr>
            <a:r>
              <a:rPr lang="en" dirty="0">
                <a:latin typeface="Times New Roman" pitchFamily="18" charset="0"/>
                <a:cs typeface="Times New Roman" pitchFamily="18" charset="0"/>
              </a:rPr>
              <a:t>Hepatosplenomegaly</a:t>
            </a:r>
          </a:p>
          <a:p>
            <a:pPr eaLnBrk="1" fontAlgn="auto" hangingPunct="1">
              <a:spcAft>
                <a:spcPts val="0"/>
              </a:spcAft>
              <a:buFont typeface="Wingdings" panose="05000000000000000000" pitchFamily="2" charset="2"/>
              <a:buChar char="Ø"/>
              <a:defRPr/>
            </a:pPr>
            <a:r>
              <a:rPr lang="en" dirty="0">
                <a:latin typeface="Times New Roman" pitchFamily="18" charset="0"/>
                <a:cs typeface="Times New Roman" pitchFamily="18" charset="0"/>
              </a:rPr>
              <a:t>Pretibial edema</a:t>
            </a:r>
          </a:p>
          <a:p>
            <a:pPr eaLnBrk="1" fontAlgn="auto" hangingPunct="1">
              <a:spcAft>
                <a:spcPts val="0"/>
              </a:spcAft>
              <a:buFont typeface="Wingdings" panose="05000000000000000000" pitchFamily="2" charset="2"/>
              <a:buChar char="Ø"/>
              <a:defRPr/>
            </a:pPr>
            <a:r>
              <a:rPr lang="en" dirty="0">
                <a:latin typeface="Times New Roman" pitchFamily="18" charset="0"/>
                <a:cs typeface="Times New Roman" pitchFamily="18" charset="0"/>
              </a:rPr>
              <a:t>Swollen jugular veins of the neck</a:t>
            </a:r>
          </a:p>
          <a:p>
            <a:pPr eaLnBrk="1" fontAlgn="auto" hangingPunct="1">
              <a:spcAft>
                <a:spcPts val="0"/>
              </a:spcAft>
              <a:buFont typeface="Wingdings" panose="05000000000000000000" pitchFamily="2" charset="2"/>
              <a:buChar char="Ø"/>
              <a:defRPr/>
            </a:pPr>
            <a:r>
              <a:rPr lang="en" dirty="0">
                <a:latin typeface="Times New Roman" pitchFamily="18" charset="0"/>
                <a:cs typeface="Times New Roman" pitchFamily="18" charset="0"/>
              </a:rPr>
              <a:t>Ascites</a:t>
            </a:r>
            <a:endParaRPr lang="en-US" dirty="0">
              <a:latin typeface="Times New Roman" pitchFamily="18" charset="0"/>
              <a:cs typeface="Times New Roman" pitchFamily="18" charset="0"/>
            </a:endParaRPr>
          </a:p>
        </p:txBody>
      </p:sp>
      <p:cxnSp>
        <p:nvCxnSpPr>
          <p:cNvPr id="5" name="Straight Connector 4"/>
          <p:cNvCxnSpPr/>
          <p:nvPr/>
        </p:nvCxnSpPr>
        <p:spPr>
          <a:xfrm>
            <a:off x="457200" y="1219200"/>
            <a:ext cx="8229600" cy="0"/>
          </a:xfrm>
          <a:prstGeom prst="line">
            <a:avLst/>
          </a:prstGeom>
          <a:ln w="22225">
            <a:solidFill>
              <a:schemeClr val="accent2"/>
            </a:solidFill>
          </a:ln>
        </p:spPr>
        <p:style>
          <a:lnRef idx="1">
            <a:schemeClr val="accent1"/>
          </a:lnRef>
          <a:fillRef idx="0">
            <a:schemeClr val="accent1"/>
          </a:fillRef>
          <a:effectRef idx="0">
            <a:schemeClr val="accent1"/>
          </a:effectRef>
          <a:fontRef idx="minor">
            <a:schemeClr val="tx1"/>
          </a:fontRef>
        </p:style>
      </p:cxnSp>
      <p:sp>
        <p:nvSpPr>
          <p:cNvPr id="28676" name="Title 1"/>
          <p:cNvSpPr>
            <a:spLocks noGrp="1"/>
          </p:cNvSpPr>
          <p:nvPr>
            <p:ph type="title"/>
          </p:nvPr>
        </p:nvSpPr>
        <p:spPr>
          <a:xfrm>
            <a:off x="457200" y="76200"/>
            <a:ext cx="8229600" cy="1143000"/>
          </a:xfrm>
        </p:spPr>
        <p:txBody>
          <a:bodyPr/>
          <a:lstStyle/>
          <a:p>
            <a:pPr eaLnBrk="1" hangingPunct="1"/>
            <a:r>
              <a:rPr lang="en" dirty="0">
                <a:latin typeface="Times New Roman" pitchFamily="18" charset="0"/>
                <a:cs typeface="Times New Roman" pitchFamily="18" charset="0"/>
              </a:rPr>
              <a:t>Tricuspid stenosis</a:t>
            </a:r>
          </a:p>
        </p:txBody>
      </p:sp>
      <p:pic>
        <p:nvPicPr>
          <p:cNvPr id="2" name="Picture 4">
            <a:extLst>
              <a:ext uri="{FF2B5EF4-FFF2-40B4-BE49-F238E27FC236}">
                <a16:creationId xmlns:a16="http://schemas.microsoft.com/office/drawing/2014/main" xmlns="" id="{A97BB319-49B5-5531-8A34-26BFD407310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00800" y="5004005"/>
            <a:ext cx="2654300" cy="180975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1371600"/>
            <a:ext cx="8839200" cy="4876800"/>
          </a:xfrm>
        </p:spPr>
        <p:txBody>
          <a:bodyPr rtlCol="0">
            <a:normAutofit fontScale="85000" lnSpcReduction="20000"/>
          </a:bodyPr>
          <a:lstStyle/>
          <a:p>
            <a:pPr eaLnBrk="1" fontAlgn="auto" hangingPunct="1">
              <a:spcAft>
                <a:spcPts val="0"/>
              </a:spcAft>
              <a:buFont typeface="Courier New" panose="02070309020205020404" pitchFamily="49" charset="0"/>
              <a:buChar char="o"/>
              <a:defRPr/>
            </a:pPr>
            <a:r>
              <a:rPr lang="en" dirty="0">
                <a:latin typeface="Times New Roman" pitchFamily="18" charset="0"/>
                <a:cs typeface="Times New Roman" pitchFamily="18" charset="0"/>
              </a:rPr>
              <a:t>By returning blood from RV to RA during systole</a:t>
            </a:r>
          </a:p>
          <a:p>
            <a:pPr eaLnBrk="1" fontAlgn="auto" hangingPunct="1">
              <a:spcAft>
                <a:spcPts val="0"/>
              </a:spcAft>
              <a:buFont typeface="Courier New" panose="02070309020205020404" pitchFamily="49" charset="0"/>
              <a:buChar char="o"/>
              <a:defRPr/>
            </a:pPr>
            <a:r>
              <a:rPr lang="en" dirty="0">
                <a:latin typeface="Times New Roman" pitchFamily="18" charset="0"/>
                <a:cs typeface="Times New Roman" pitchFamily="18" charset="0"/>
              </a:rPr>
              <a:t>Etiology:</a:t>
            </a:r>
          </a:p>
          <a:p>
            <a:pPr eaLnBrk="1" fontAlgn="auto" hangingPunct="1">
              <a:spcAft>
                <a:spcPts val="0"/>
              </a:spcAft>
              <a:defRPr/>
            </a:pPr>
            <a:r>
              <a:rPr lang="en" dirty="0">
                <a:latin typeface="Times New Roman" pitchFamily="18" charset="0"/>
                <a:cs typeface="Times New Roman" pitchFamily="18" charset="0"/>
              </a:rPr>
              <a:t>Functional (extended RV)</a:t>
            </a:r>
          </a:p>
          <a:p>
            <a:pPr eaLnBrk="1" fontAlgn="auto" hangingPunct="1">
              <a:spcAft>
                <a:spcPts val="0"/>
              </a:spcAft>
              <a:buFont typeface="Wingdings" panose="05000000000000000000" pitchFamily="2" charset="2"/>
              <a:buChar char="Ø"/>
              <a:defRPr/>
            </a:pPr>
            <a:r>
              <a:rPr lang="en" dirty="0">
                <a:latin typeface="Times New Roman" pitchFamily="18" charset="0"/>
                <a:cs typeface="Times New Roman" pitchFamily="18" charset="0"/>
              </a:rPr>
              <a:t>Pulmonary hypertension</a:t>
            </a:r>
          </a:p>
          <a:p>
            <a:pPr eaLnBrk="1" fontAlgn="auto" hangingPunct="1">
              <a:spcAft>
                <a:spcPts val="0"/>
              </a:spcAft>
              <a:buFont typeface="Wingdings" panose="05000000000000000000" pitchFamily="2" charset="2"/>
              <a:buChar char="Ø"/>
              <a:defRPr/>
            </a:pPr>
            <a:r>
              <a:rPr lang="en" dirty="0">
                <a:latin typeface="Times New Roman" pitchFamily="18" charset="0"/>
                <a:cs typeface="Times New Roman" pitchFamily="18" charset="0"/>
              </a:rPr>
              <a:t>Left-right shunt</a:t>
            </a:r>
          </a:p>
          <a:p>
            <a:pPr eaLnBrk="1" fontAlgn="auto" hangingPunct="1">
              <a:spcAft>
                <a:spcPts val="0"/>
              </a:spcAft>
              <a:buFont typeface="Wingdings" panose="05000000000000000000" pitchFamily="2" charset="2"/>
              <a:buChar char="Ø"/>
              <a:defRPr/>
            </a:pPr>
            <a:r>
              <a:rPr lang="en" dirty="0">
                <a:latin typeface="Times New Roman" pitchFamily="18" charset="0"/>
                <a:cs typeface="Times New Roman" pitchFamily="18" charset="0"/>
              </a:rPr>
              <a:t>Mitral defect</a:t>
            </a:r>
          </a:p>
          <a:p>
            <a:pPr eaLnBrk="1" fontAlgn="auto" hangingPunct="1">
              <a:spcAft>
                <a:spcPts val="0"/>
              </a:spcAft>
              <a:defRPr/>
            </a:pPr>
            <a:r>
              <a:rPr lang="en" dirty="0">
                <a:latin typeface="Times New Roman" pitchFamily="18" charset="0"/>
                <a:cs typeface="Times New Roman" pitchFamily="18" charset="0"/>
              </a:rPr>
              <a:t>Organic</a:t>
            </a:r>
          </a:p>
          <a:p>
            <a:pPr eaLnBrk="1" fontAlgn="auto" hangingPunct="1">
              <a:spcAft>
                <a:spcPts val="0"/>
              </a:spcAft>
              <a:buFont typeface="Wingdings" panose="05000000000000000000" pitchFamily="2" charset="2"/>
              <a:buChar char="Ø"/>
              <a:defRPr/>
            </a:pPr>
            <a:r>
              <a:rPr lang="en" dirty="0">
                <a:latin typeface="Times New Roman" pitchFamily="18" charset="0"/>
                <a:cs typeface="Times New Roman" pitchFamily="18" charset="0"/>
              </a:rPr>
              <a:t>Bourne</a:t>
            </a:r>
          </a:p>
          <a:p>
            <a:pPr eaLnBrk="1" fontAlgn="auto" hangingPunct="1">
              <a:spcAft>
                <a:spcPts val="0"/>
              </a:spcAft>
              <a:buFont typeface="Wingdings" panose="05000000000000000000" pitchFamily="2" charset="2"/>
              <a:buChar char="Ø"/>
              <a:defRPr/>
            </a:pPr>
            <a:r>
              <a:rPr lang="en" dirty="0">
                <a:latin typeface="Times New Roman" pitchFamily="18" charset="0"/>
                <a:cs typeface="Times New Roman" pitchFamily="18" charset="0"/>
              </a:rPr>
              <a:t>Rheumatic fever</a:t>
            </a:r>
          </a:p>
          <a:p>
            <a:pPr eaLnBrk="1" fontAlgn="auto" hangingPunct="1">
              <a:spcAft>
                <a:spcPts val="0"/>
              </a:spcAft>
              <a:buFont typeface="Wingdings" panose="05000000000000000000" pitchFamily="2" charset="2"/>
              <a:buChar char="Ø"/>
              <a:defRPr/>
            </a:pPr>
            <a:r>
              <a:rPr lang="en" dirty="0">
                <a:latin typeface="Times New Roman" pitchFamily="18" charset="0"/>
                <a:cs typeface="Times New Roman" pitchFamily="18" charset="0"/>
              </a:rPr>
              <a:t>Bacterial endocarditis</a:t>
            </a:r>
          </a:p>
          <a:p>
            <a:pPr eaLnBrk="1" fontAlgn="auto" hangingPunct="1">
              <a:spcAft>
                <a:spcPts val="0"/>
              </a:spcAft>
              <a:buFont typeface="Wingdings" panose="05000000000000000000" pitchFamily="2" charset="2"/>
              <a:buChar char="Ø"/>
              <a:defRPr/>
            </a:pPr>
            <a:r>
              <a:rPr lang="en" dirty="0">
                <a:latin typeface="Times New Roman" pitchFamily="18" charset="0"/>
                <a:cs typeface="Times New Roman" pitchFamily="18" charset="0"/>
              </a:rPr>
              <a:t>Trauma</a:t>
            </a:r>
            <a:endParaRPr lang="en-US" dirty="0">
              <a:latin typeface="Times New Roman" pitchFamily="18" charset="0"/>
              <a:cs typeface="Times New Roman" pitchFamily="18" charset="0"/>
            </a:endParaRPr>
          </a:p>
        </p:txBody>
      </p:sp>
      <p:cxnSp>
        <p:nvCxnSpPr>
          <p:cNvPr id="5" name="Straight Connector 4"/>
          <p:cNvCxnSpPr/>
          <p:nvPr/>
        </p:nvCxnSpPr>
        <p:spPr>
          <a:xfrm>
            <a:off x="457200" y="1219200"/>
            <a:ext cx="8229600" cy="0"/>
          </a:xfrm>
          <a:prstGeom prst="line">
            <a:avLst/>
          </a:prstGeom>
          <a:ln w="22225">
            <a:solidFill>
              <a:schemeClr val="accent2"/>
            </a:solidFill>
          </a:ln>
        </p:spPr>
        <p:style>
          <a:lnRef idx="1">
            <a:schemeClr val="accent1"/>
          </a:lnRef>
          <a:fillRef idx="0">
            <a:schemeClr val="accent1"/>
          </a:fillRef>
          <a:effectRef idx="0">
            <a:schemeClr val="accent1"/>
          </a:effectRef>
          <a:fontRef idx="minor">
            <a:schemeClr val="tx1"/>
          </a:fontRef>
        </p:style>
      </p:cxnSp>
      <p:sp>
        <p:nvSpPr>
          <p:cNvPr id="6" name="Title 1"/>
          <p:cNvSpPr>
            <a:spLocks noGrp="1"/>
          </p:cNvSpPr>
          <p:nvPr>
            <p:ph type="title"/>
          </p:nvPr>
        </p:nvSpPr>
        <p:spPr>
          <a:xfrm>
            <a:off x="457200" y="76200"/>
            <a:ext cx="8229600" cy="1143000"/>
          </a:xfrm>
        </p:spPr>
        <p:txBody>
          <a:bodyPr rtlCol="0">
            <a:normAutofit/>
          </a:bodyPr>
          <a:lstStyle/>
          <a:p>
            <a:pPr eaLnBrk="1" fontAlgn="auto" hangingPunct="1">
              <a:spcAft>
                <a:spcPts val="0"/>
              </a:spcAft>
              <a:defRPr/>
            </a:pPr>
            <a:r>
              <a:rPr lang="en" dirty="0">
                <a:latin typeface="Times New Roman" pitchFamily="18" charset="0"/>
                <a:cs typeface="Times New Roman" pitchFamily="18" charset="0"/>
              </a:rPr>
              <a:t>Tricuspid insufficiency</a:t>
            </a:r>
          </a:p>
        </p:txBody>
      </p:sp>
      <p:pic>
        <p:nvPicPr>
          <p:cNvPr id="2" name="Picture 4">
            <a:extLst>
              <a:ext uri="{FF2B5EF4-FFF2-40B4-BE49-F238E27FC236}">
                <a16:creationId xmlns:a16="http://schemas.microsoft.com/office/drawing/2014/main" xmlns="" id="{7555D5B4-BF93-6A5A-8B5A-078A06E6806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00800" y="4972050"/>
            <a:ext cx="2654300" cy="180975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371600"/>
            <a:ext cx="8229600" cy="4953000"/>
          </a:xfrm>
        </p:spPr>
        <p:txBody>
          <a:bodyPr rtlCol="0">
            <a:normAutofit fontScale="85000" lnSpcReduction="20000"/>
          </a:bodyPr>
          <a:lstStyle/>
          <a:p>
            <a:pPr eaLnBrk="1" fontAlgn="auto" hangingPunct="1">
              <a:spcAft>
                <a:spcPts val="0"/>
              </a:spcAft>
              <a:buFont typeface="Courier New" panose="02070309020205020404" pitchFamily="49" charset="0"/>
              <a:buChar char="o"/>
              <a:defRPr/>
            </a:pPr>
            <a:r>
              <a:rPr lang="en" dirty="0">
                <a:latin typeface="Times New Roman" pitchFamily="18" charset="0"/>
                <a:cs typeface="Times New Roman" pitchFamily="18" charset="0"/>
              </a:rPr>
              <a:t>Pathophysiology:</a:t>
            </a:r>
          </a:p>
          <a:p>
            <a:pPr eaLnBrk="1" fontAlgn="auto" hangingPunct="1">
              <a:spcAft>
                <a:spcPts val="0"/>
              </a:spcAft>
              <a:buFont typeface="Wingdings" panose="05000000000000000000" pitchFamily="2" charset="2"/>
              <a:buChar char="Ø"/>
              <a:defRPr/>
            </a:pPr>
            <a:r>
              <a:rPr lang="en" dirty="0">
                <a:latin typeface="Times New Roman" pitchFamily="18" charset="0"/>
                <a:cs typeface="Times New Roman" pitchFamily="18" charset="0"/>
              </a:rPr>
              <a:t>Blood regurgitation in RA</a:t>
            </a:r>
            <a:endParaRPr lang="sr-Latn-RS" dirty="0">
              <a:latin typeface="Times New Roman" pitchFamily="18" charset="0"/>
              <a:cs typeface="Times New Roman" pitchFamily="18" charset="0"/>
            </a:endParaRPr>
          </a:p>
          <a:p>
            <a:pPr eaLnBrk="1" fontAlgn="auto" hangingPunct="1">
              <a:spcAft>
                <a:spcPts val="0"/>
              </a:spcAft>
              <a:buFont typeface="Wingdings" panose="05000000000000000000" pitchFamily="2" charset="2"/>
              <a:buChar char="Ø"/>
              <a:defRPr/>
            </a:pPr>
            <a:r>
              <a:rPr lang="en" dirty="0">
                <a:latin typeface="Times New Roman" pitchFamily="18" charset="0"/>
                <a:cs typeface="Times New Roman" pitchFamily="18" charset="0"/>
              </a:rPr>
              <a:t>Increased pressure on RA</a:t>
            </a:r>
            <a:endParaRPr lang="sr-Latn-RS" dirty="0">
              <a:latin typeface="Times New Roman" pitchFamily="18" charset="0"/>
              <a:cs typeface="Times New Roman" pitchFamily="18" charset="0"/>
            </a:endParaRPr>
          </a:p>
          <a:p>
            <a:pPr eaLnBrk="1" fontAlgn="auto" hangingPunct="1">
              <a:spcAft>
                <a:spcPts val="0"/>
              </a:spcAft>
              <a:buFont typeface="Wingdings" panose="05000000000000000000" pitchFamily="2" charset="2"/>
              <a:buChar char="Ø"/>
              <a:defRPr/>
            </a:pPr>
            <a:r>
              <a:rPr lang="en" dirty="0">
                <a:latin typeface="Times New Roman" pitchFamily="18" charset="0"/>
                <a:cs typeface="Times New Roman" pitchFamily="18" charset="0"/>
              </a:rPr>
              <a:t>Elevated systemic venous pressure</a:t>
            </a:r>
          </a:p>
          <a:p>
            <a:pPr eaLnBrk="1" fontAlgn="auto" hangingPunct="1">
              <a:spcAft>
                <a:spcPts val="0"/>
              </a:spcAft>
              <a:buFont typeface="Wingdings" panose="05000000000000000000" pitchFamily="2" charset="2"/>
              <a:buChar char="Ø"/>
              <a:defRPr/>
            </a:pPr>
            <a:r>
              <a:rPr lang="en" dirty="0">
                <a:latin typeface="Times New Roman" pitchFamily="18" charset="0"/>
                <a:cs typeface="Times New Roman" pitchFamily="18" charset="0"/>
              </a:rPr>
              <a:t>Pretibial edema, hepatosplenomegaly, ascites</a:t>
            </a:r>
          </a:p>
          <a:p>
            <a:pPr eaLnBrk="1" fontAlgn="auto" hangingPunct="1">
              <a:spcAft>
                <a:spcPts val="0"/>
              </a:spcAft>
              <a:buFont typeface="Courier New" panose="02070309020205020404" pitchFamily="49" charset="0"/>
              <a:buChar char="o"/>
              <a:defRPr/>
            </a:pPr>
            <a:r>
              <a:rPr lang="en" dirty="0">
                <a:latin typeface="Times New Roman" pitchFamily="18" charset="0"/>
                <a:cs typeface="Times New Roman" pitchFamily="18" charset="0"/>
              </a:rPr>
              <a:t>Clinical manifestations:</a:t>
            </a:r>
          </a:p>
          <a:p>
            <a:pPr marL="514350" indent="-514350" eaLnBrk="1" fontAlgn="auto" hangingPunct="1">
              <a:spcAft>
                <a:spcPts val="0"/>
              </a:spcAft>
              <a:buFont typeface="+mj-lt"/>
              <a:buAutoNum type="arabicPeriod"/>
              <a:defRPr/>
            </a:pPr>
            <a:r>
              <a:rPr lang="en" dirty="0">
                <a:latin typeface="Times New Roman" pitchFamily="18" charset="0"/>
                <a:cs typeface="Times New Roman" pitchFamily="18" charset="0"/>
              </a:rPr>
              <a:t>Malaise (decreased MV)</a:t>
            </a:r>
          </a:p>
          <a:p>
            <a:pPr marL="514350" indent="-514350" eaLnBrk="1" fontAlgn="auto" hangingPunct="1">
              <a:spcAft>
                <a:spcPts val="0"/>
              </a:spcAft>
              <a:buFont typeface="+mj-lt"/>
              <a:buAutoNum type="arabicPeriod"/>
              <a:defRPr/>
            </a:pPr>
            <a:r>
              <a:rPr lang="en" dirty="0">
                <a:latin typeface="Times New Roman" pitchFamily="18" charset="0"/>
                <a:cs typeface="Times New Roman" pitchFamily="18" charset="0"/>
              </a:rPr>
              <a:t>Signs of increased systemic venous pressure</a:t>
            </a:r>
          </a:p>
          <a:p>
            <a:pPr eaLnBrk="1" fontAlgn="auto" hangingPunct="1">
              <a:spcAft>
                <a:spcPts val="0"/>
              </a:spcAft>
              <a:defRPr/>
            </a:pPr>
            <a:r>
              <a:rPr lang="en" dirty="0">
                <a:latin typeface="Times New Roman" pitchFamily="18" charset="0"/>
                <a:cs typeface="Times New Roman" pitchFamily="18" charset="0"/>
              </a:rPr>
              <a:t>Hepatosplenomegaly</a:t>
            </a:r>
          </a:p>
          <a:p>
            <a:pPr eaLnBrk="1" fontAlgn="auto" hangingPunct="1">
              <a:spcAft>
                <a:spcPts val="0"/>
              </a:spcAft>
              <a:defRPr/>
            </a:pPr>
            <a:r>
              <a:rPr lang="en" dirty="0">
                <a:latin typeface="Times New Roman" pitchFamily="18" charset="0"/>
                <a:cs typeface="Times New Roman" pitchFamily="18" charset="0"/>
              </a:rPr>
              <a:t>Pretibial edema</a:t>
            </a:r>
          </a:p>
          <a:p>
            <a:pPr eaLnBrk="1" fontAlgn="auto" hangingPunct="1">
              <a:spcAft>
                <a:spcPts val="0"/>
              </a:spcAft>
              <a:defRPr/>
            </a:pPr>
            <a:r>
              <a:rPr lang="en" dirty="0">
                <a:latin typeface="Times New Roman" pitchFamily="18" charset="0"/>
                <a:cs typeface="Times New Roman" pitchFamily="18" charset="0"/>
              </a:rPr>
              <a:t>Swollen jugular veins of the neck</a:t>
            </a:r>
          </a:p>
          <a:p>
            <a:pPr eaLnBrk="1" fontAlgn="auto" hangingPunct="1">
              <a:spcAft>
                <a:spcPts val="0"/>
              </a:spcAft>
              <a:defRPr/>
            </a:pPr>
            <a:r>
              <a:rPr lang="en" dirty="0">
                <a:latin typeface="Times New Roman" pitchFamily="18" charset="0"/>
                <a:cs typeface="Times New Roman" pitchFamily="18" charset="0"/>
              </a:rPr>
              <a:t>Ascites</a:t>
            </a:r>
            <a:endParaRPr lang="en-US" dirty="0">
              <a:latin typeface="Times New Roman" pitchFamily="18" charset="0"/>
              <a:cs typeface="Times New Roman" pitchFamily="18" charset="0"/>
            </a:endParaRPr>
          </a:p>
        </p:txBody>
      </p:sp>
      <p:cxnSp>
        <p:nvCxnSpPr>
          <p:cNvPr id="5" name="Straight Connector 4"/>
          <p:cNvCxnSpPr/>
          <p:nvPr/>
        </p:nvCxnSpPr>
        <p:spPr>
          <a:xfrm>
            <a:off x="457200" y="1219200"/>
            <a:ext cx="8229600" cy="0"/>
          </a:xfrm>
          <a:prstGeom prst="line">
            <a:avLst/>
          </a:prstGeom>
          <a:ln w="22225">
            <a:solidFill>
              <a:schemeClr val="accent2"/>
            </a:solidFill>
          </a:ln>
        </p:spPr>
        <p:style>
          <a:lnRef idx="1">
            <a:schemeClr val="accent1"/>
          </a:lnRef>
          <a:fillRef idx="0">
            <a:schemeClr val="accent1"/>
          </a:fillRef>
          <a:effectRef idx="0">
            <a:schemeClr val="accent1"/>
          </a:effectRef>
          <a:fontRef idx="minor">
            <a:schemeClr val="tx1"/>
          </a:fontRef>
        </p:style>
      </p:cxnSp>
      <p:sp>
        <p:nvSpPr>
          <p:cNvPr id="6" name="Title 1"/>
          <p:cNvSpPr>
            <a:spLocks noGrp="1"/>
          </p:cNvSpPr>
          <p:nvPr>
            <p:ph type="title"/>
          </p:nvPr>
        </p:nvSpPr>
        <p:spPr>
          <a:xfrm>
            <a:off x="457200" y="76200"/>
            <a:ext cx="8229600" cy="1143000"/>
          </a:xfrm>
        </p:spPr>
        <p:txBody>
          <a:bodyPr rtlCol="0">
            <a:normAutofit/>
          </a:bodyPr>
          <a:lstStyle/>
          <a:p>
            <a:pPr eaLnBrk="1" fontAlgn="auto" hangingPunct="1">
              <a:spcAft>
                <a:spcPts val="0"/>
              </a:spcAft>
              <a:defRPr/>
            </a:pPr>
            <a:r>
              <a:rPr lang="en" dirty="0">
                <a:latin typeface="Times New Roman" pitchFamily="18" charset="0"/>
                <a:cs typeface="Times New Roman" pitchFamily="18" charset="0"/>
              </a:rPr>
              <a:t>Tricuspid insufficiency</a:t>
            </a:r>
            <a:endParaRPr lang="en-US" dirty="0">
              <a:latin typeface="Times New Roman" pitchFamily="18" charset="0"/>
              <a:cs typeface="Times New Roman" pitchFamily="18" charset="0"/>
            </a:endParaRPr>
          </a:p>
        </p:txBody>
      </p:sp>
      <p:pic>
        <p:nvPicPr>
          <p:cNvPr id="2" name="Picture 4">
            <a:extLst>
              <a:ext uri="{FF2B5EF4-FFF2-40B4-BE49-F238E27FC236}">
                <a16:creationId xmlns:a16="http://schemas.microsoft.com/office/drawing/2014/main" xmlns="" id="{91832BAD-5E26-3B92-7A68-9CE73F56297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24600" y="4986798"/>
            <a:ext cx="2654300" cy="180975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a:xfrm>
            <a:off x="457200" y="76200"/>
            <a:ext cx="8229600" cy="1143000"/>
          </a:xfrm>
        </p:spPr>
        <p:txBody>
          <a:bodyPr/>
          <a:lstStyle/>
          <a:p>
            <a:pPr eaLnBrk="1" hangingPunct="1"/>
            <a:r>
              <a:rPr lang="en" dirty="0">
                <a:latin typeface="Times New Roman" pitchFamily="18" charset="0"/>
                <a:cs typeface="Times New Roman" pitchFamily="18" charset="0"/>
              </a:rPr>
              <a:t>Pulmonary stenosis</a:t>
            </a:r>
          </a:p>
        </p:txBody>
      </p:sp>
      <p:sp>
        <p:nvSpPr>
          <p:cNvPr id="3" name="Content Placeholder 2"/>
          <p:cNvSpPr>
            <a:spLocks noGrp="1"/>
          </p:cNvSpPr>
          <p:nvPr>
            <p:ph idx="1"/>
          </p:nvPr>
        </p:nvSpPr>
        <p:spPr>
          <a:xfrm>
            <a:off x="457200" y="1371600"/>
            <a:ext cx="8229600" cy="5181600"/>
          </a:xfrm>
        </p:spPr>
        <p:txBody>
          <a:bodyPr rtlCol="0">
            <a:normAutofit fontScale="85000" lnSpcReduction="20000"/>
          </a:bodyPr>
          <a:lstStyle/>
          <a:p>
            <a:pPr eaLnBrk="1" fontAlgn="auto" hangingPunct="1">
              <a:spcAft>
                <a:spcPts val="0"/>
              </a:spcAft>
              <a:buFont typeface="Courier New" panose="02070309020205020404" pitchFamily="49" charset="0"/>
              <a:buChar char="o"/>
              <a:defRPr/>
            </a:pPr>
            <a:r>
              <a:rPr lang="en" dirty="0">
                <a:latin typeface="Times New Roman" pitchFamily="18" charset="0"/>
                <a:cs typeface="Times New Roman" pitchFamily="18" charset="0"/>
              </a:rPr>
              <a:t>It is characterized by reduced blood flow from RV to Tru. Pulmonalis during systole</a:t>
            </a:r>
          </a:p>
          <a:p>
            <a:pPr eaLnBrk="1" fontAlgn="auto" hangingPunct="1">
              <a:spcAft>
                <a:spcPts val="0"/>
              </a:spcAft>
              <a:buFont typeface="Courier New" panose="02070309020205020404" pitchFamily="49" charset="0"/>
              <a:buChar char="o"/>
              <a:defRPr/>
            </a:pPr>
            <a:r>
              <a:rPr lang="en" dirty="0">
                <a:latin typeface="Times New Roman" pitchFamily="18" charset="0"/>
                <a:cs typeface="Times New Roman" pitchFamily="18" charset="0"/>
              </a:rPr>
              <a:t>Pathophysiology:</a:t>
            </a:r>
          </a:p>
          <a:p>
            <a:pPr eaLnBrk="1" fontAlgn="auto" hangingPunct="1">
              <a:spcAft>
                <a:spcPts val="0"/>
              </a:spcAft>
              <a:defRPr/>
            </a:pPr>
            <a:r>
              <a:rPr lang="en" dirty="0">
                <a:latin typeface="Times New Roman" pitchFamily="18" charset="0"/>
                <a:cs typeface="Times New Roman" pitchFamily="18" charset="0"/>
              </a:rPr>
              <a:t>Increased pressure in RV</a:t>
            </a:r>
          </a:p>
          <a:p>
            <a:pPr eaLnBrk="1" fontAlgn="auto" hangingPunct="1">
              <a:spcAft>
                <a:spcPts val="0"/>
              </a:spcAft>
              <a:defRPr/>
            </a:pPr>
            <a:r>
              <a:rPr lang="en" dirty="0">
                <a:latin typeface="Times New Roman" pitchFamily="18" charset="0"/>
                <a:cs typeface="Times New Roman" pitchFamily="18" charset="0"/>
              </a:rPr>
              <a:t>Hypertrophy of RV</a:t>
            </a:r>
          </a:p>
          <a:p>
            <a:pPr eaLnBrk="1" fontAlgn="auto" hangingPunct="1">
              <a:spcAft>
                <a:spcPts val="0"/>
              </a:spcAft>
              <a:defRPr/>
            </a:pPr>
            <a:r>
              <a:rPr lang="en" dirty="0">
                <a:latin typeface="Times New Roman" pitchFamily="18" charset="0"/>
                <a:cs typeface="Times New Roman" pitchFamily="18" charset="0"/>
              </a:rPr>
              <a:t>RA hypertrophy</a:t>
            </a:r>
          </a:p>
          <a:p>
            <a:pPr eaLnBrk="1" fontAlgn="auto" hangingPunct="1">
              <a:spcAft>
                <a:spcPts val="0"/>
              </a:spcAft>
              <a:defRPr/>
            </a:pPr>
            <a:r>
              <a:rPr lang="en" dirty="0">
                <a:latin typeface="Times New Roman" pitchFamily="18" charset="0"/>
                <a:cs typeface="Times New Roman" pitchFamily="18" charset="0"/>
              </a:rPr>
              <a:t>Increased pressure at the level of the vena cava and Weight capillaries</a:t>
            </a:r>
          </a:p>
          <a:p>
            <a:pPr eaLnBrk="1" fontAlgn="auto" hangingPunct="1">
              <a:spcAft>
                <a:spcPts val="0"/>
              </a:spcAft>
              <a:buFont typeface="Courier New" panose="02070309020205020404" pitchFamily="49" charset="0"/>
              <a:buChar char="o"/>
              <a:defRPr/>
            </a:pPr>
            <a:r>
              <a:rPr lang="en" dirty="0">
                <a:latin typeface="Times New Roman" pitchFamily="18" charset="0"/>
                <a:cs typeface="Times New Roman" pitchFamily="18" charset="0"/>
              </a:rPr>
              <a:t>based on pressure gradient:</a:t>
            </a:r>
          </a:p>
          <a:p>
            <a:pPr marL="514350" indent="-514350" eaLnBrk="1" fontAlgn="auto" hangingPunct="1">
              <a:spcAft>
                <a:spcPts val="0"/>
              </a:spcAft>
              <a:buFont typeface="+mj-lt"/>
              <a:buAutoNum type="arabicPeriod"/>
              <a:defRPr/>
            </a:pPr>
            <a:r>
              <a:rPr lang="en" dirty="0">
                <a:latin typeface="Times New Roman" pitchFamily="18" charset="0"/>
                <a:cs typeface="Times New Roman" pitchFamily="18" charset="0"/>
              </a:rPr>
              <a:t>mild</a:t>
            </a:r>
          </a:p>
          <a:p>
            <a:pPr marL="514350" indent="-514350" eaLnBrk="1" fontAlgn="auto" hangingPunct="1">
              <a:spcAft>
                <a:spcPts val="0"/>
              </a:spcAft>
              <a:buFont typeface="+mj-lt"/>
              <a:buAutoNum type="arabicPeriod"/>
              <a:defRPr/>
            </a:pPr>
            <a:r>
              <a:rPr lang="en" dirty="0">
                <a:latin typeface="Times New Roman" pitchFamily="18" charset="0"/>
                <a:cs typeface="Times New Roman" pitchFamily="18" charset="0"/>
              </a:rPr>
              <a:t>moderate</a:t>
            </a:r>
          </a:p>
          <a:p>
            <a:pPr marL="514350" indent="-514350" eaLnBrk="1" fontAlgn="auto" hangingPunct="1">
              <a:spcAft>
                <a:spcPts val="0"/>
              </a:spcAft>
              <a:buFont typeface="+mj-lt"/>
              <a:buAutoNum type="arabicPeriod"/>
              <a:defRPr/>
            </a:pPr>
            <a:r>
              <a:rPr lang="en" dirty="0">
                <a:latin typeface="Times New Roman" pitchFamily="18" charset="0"/>
                <a:cs typeface="Times New Roman" pitchFamily="18" charset="0"/>
              </a:rPr>
              <a:t>hard</a:t>
            </a:r>
          </a:p>
        </p:txBody>
      </p:sp>
      <p:cxnSp>
        <p:nvCxnSpPr>
          <p:cNvPr id="5" name="Straight Connector 4"/>
          <p:cNvCxnSpPr/>
          <p:nvPr/>
        </p:nvCxnSpPr>
        <p:spPr>
          <a:xfrm>
            <a:off x="457200" y="1219200"/>
            <a:ext cx="8229600" cy="0"/>
          </a:xfrm>
          <a:prstGeom prst="line">
            <a:avLst/>
          </a:prstGeom>
          <a:ln w="22225">
            <a:solidFill>
              <a:schemeClr val="accent2"/>
            </a:solidFill>
          </a:ln>
        </p:spPr>
        <p:style>
          <a:lnRef idx="1">
            <a:schemeClr val="accent1"/>
          </a:lnRef>
          <a:fillRef idx="0">
            <a:schemeClr val="accent1"/>
          </a:fillRef>
          <a:effectRef idx="0">
            <a:schemeClr val="accent1"/>
          </a:effectRef>
          <a:fontRef idx="minor">
            <a:schemeClr val="tx1"/>
          </a:fontRef>
        </p:style>
      </p:cxnSp>
      <p:pic>
        <p:nvPicPr>
          <p:cNvPr id="2" name="Picture 4">
            <a:extLst>
              <a:ext uri="{FF2B5EF4-FFF2-40B4-BE49-F238E27FC236}">
                <a16:creationId xmlns:a16="http://schemas.microsoft.com/office/drawing/2014/main" xmlns="" id="{C25E0EAC-4A36-F62B-A152-2FDF4FF4B14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58000" y="5335732"/>
            <a:ext cx="2120900" cy="144606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a:xfrm>
            <a:off x="457200" y="76200"/>
            <a:ext cx="8229600" cy="1143000"/>
          </a:xfrm>
        </p:spPr>
        <p:txBody>
          <a:bodyPr/>
          <a:lstStyle/>
          <a:p>
            <a:pPr marL="12700">
              <a:spcBef>
                <a:spcPts val="675"/>
              </a:spcBef>
              <a:tabLst>
                <a:tab pos="355600" algn="l"/>
                <a:tab pos="457200" algn="l"/>
                <a:tab pos="914400" algn="l"/>
                <a:tab pos="1371600" algn="l"/>
                <a:tab pos="1828800" algn="l"/>
                <a:tab pos="2286000" algn="l"/>
                <a:tab pos="2743200" algn="l"/>
                <a:tab pos="3200400" algn="l"/>
                <a:tab pos="3657600" algn="l"/>
                <a:tab pos="4114800" algn="l"/>
                <a:tab pos="4572000" algn="l"/>
                <a:tab pos="5029200" algn="l"/>
              </a:tabLst>
            </a:pPr>
            <a:r>
              <a:rPr lang="en" sz="4400" dirty="0">
                <a:solidFill>
                  <a:srgbClr val="000000"/>
                </a:solidFill>
                <a:latin typeface="Times New Roman" pitchFamily="18" charset="0"/>
                <a:ea typeface="Noto Sans SC Regular"/>
                <a:cs typeface="Noto Sans SC Regular"/>
              </a:rPr>
              <a:t>Diseases of the endocardium</a:t>
            </a:r>
          </a:p>
        </p:txBody>
      </p:sp>
      <p:sp>
        <p:nvSpPr>
          <p:cNvPr id="4099" name="Content Placeholder 2"/>
          <p:cNvSpPr>
            <a:spLocks noGrp="1"/>
          </p:cNvSpPr>
          <p:nvPr>
            <p:ph idx="1"/>
          </p:nvPr>
        </p:nvSpPr>
        <p:spPr>
          <a:xfrm>
            <a:off x="457200" y="1371600"/>
            <a:ext cx="8229600" cy="4525963"/>
          </a:xfrm>
        </p:spPr>
        <p:txBody>
          <a:bodyPr/>
          <a:lstStyle/>
          <a:p>
            <a:pPr eaLnBrk="1" hangingPunct="1"/>
            <a:r>
              <a:rPr lang="en" dirty="0">
                <a:latin typeface="Times New Roman" pitchFamily="18" charset="0"/>
                <a:cs typeface="Times New Roman" pitchFamily="18" charset="0"/>
              </a:rPr>
              <a:t>Valvular defects (valve disorders)</a:t>
            </a:r>
          </a:p>
          <a:p>
            <a:pPr marL="0" indent="0" eaLnBrk="1" hangingPunct="1">
              <a:buNone/>
            </a:pPr>
            <a:r>
              <a:rPr lang="en" dirty="0">
                <a:latin typeface="Times New Roman" pitchFamily="18" charset="0"/>
                <a:cs typeface="Times New Roman" pitchFamily="18" charset="0"/>
              </a:rPr>
              <a:t>Stenosis</a:t>
            </a:r>
          </a:p>
          <a:p>
            <a:pPr marL="0" indent="0" eaLnBrk="1" hangingPunct="1">
              <a:buNone/>
            </a:pPr>
            <a:r>
              <a:rPr lang="en" dirty="0">
                <a:latin typeface="Times New Roman" pitchFamily="18" charset="0"/>
                <a:cs typeface="Times New Roman" pitchFamily="18" charset="0"/>
              </a:rPr>
              <a:t>Insufficiency</a:t>
            </a:r>
          </a:p>
          <a:p>
            <a:pPr eaLnBrk="1" hangingPunct="1"/>
            <a:r>
              <a:rPr lang="en" dirty="0">
                <a:latin typeface="Times New Roman" pitchFamily="18" charset="0"/>
                <a:cs typeface="Times New Roman" pitchFamily="18" charset="0"/>
              </a:rPr>
              <a:t>Rheumatic fever</a:t>
            </a:r>
          </a:p>
          <a:p>
            <a:pPr eaLnBrk="1" hangingPunct="1"/>
            <a:r>
              <a:rPr lang="en" dirty="0">
                <a:latin typeface="Times New Roman" pitchFamily="18" charset="0"/>
                <a:cs typeface="Times New Roman" pitchFamily="18" charset="0"/>
              </a:rPr>
              <a:t>Infective endocarditis</a:t>
            </a:r>
          </a:p>
        </p:txBody>
      </p:sp>
      <p:cxnSp>
        <p:nvCxnSpPr>
          <p:cNvPr id="5" name="Straight Connector 4"/>
          <p:cNvCxnSpPr/>
          <p:nvPr/>
        </p:nvCxnSpPr>
        <p:spPr>
          <a:xfrm>
            <a:off x="457200" y="1219200"/>
            <a:ext cx="8229600" cy="0"/>
          </a:xfrm>
          <a:prstGeom prst="line">
            <a:avLst/>
          </a:prstGeom>
          <a:ln w="22225">
            <a:solidFill>
              <a:schemeClr val="accent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1143000"/>
          </a:xfrm>
        </p:spPr>
        <p:txBody>
          <a:bodyPr rtlCol="0">
            <a:normAutofit/>
          </a:bodyPr>
          <a:lstStyle/>
          <a:p>
            <a:pPr eaLnBrk="1" fontAlgn="auto" hangingPunct="1">
              <a:spcAft>
                <a:spcPts val="0"/>
              </a:spcAft>
              <a:defRPr/>
            </a:pPr>
            <a:r>
              <a:rPr lang="en" dirty="0">
                <a:latin typeface="Times New Roman" pitchFamily="18" charset="0"/>
                <a:cs typeface="Times New Roman" pitchFamily="18" charset="0"/>
              </a:rPr>
              <a:t>Pulmonary insufficiency</a:t>
            </a:r>
          </a:p>
        </p:txBody>
      </p:sp>
      <p:sp>
        <p:nvSpPr>
          <p:cNvPr id="3" name="Content Placeholder 2"/>
          <p:cNvSpPr>
            <a:spLocks noGrp="1"/>
          </p:cNvSpPr>
          <p:nvPr>
            <p:ph idx="1"/>
          </p:nvPr>
        </p:nvSpPr>
        <p:spPr>
          <a:xfrm>
            <a:off x="457200" y="1371600"/>
            <a:ext cx="8229600" cy="4800600"/>
          </a:xfrm>
        </p:spPr>
        <p:txBody>
          <a:bodyPr rtlCol="0">
            <a:normAutofit fontScale="92500" lnSpcReduction="20000"/>
          </a:bodyPr>
          <a:lstStyle/>
          <a:p>
            <a:pPr eaLnBrk="1" fontAlgn="auto" hangingPunct="1">
              <a:spcAft>
                <a:spcPts val="0"/>
              </a:spcAft>
              <a:buFont typeface="Courier New" panose="02070309020205020404" pitchFamily="49" charset="0"/>
              <a:buChar char="o"/>
              <a:defRPr/>
            </a:pPr>
            <a:r>
              <a:rPr lang="en" dirty="0">
                <a:latin typeface="Times New Roman" pitchFamily="18" charset="0"/>
                <a:cs typeface="Times New Roman" pitchFamily="18" charset="0"/>
              </a:rPr>
              <a:t>By returning the blood from Truncus Pulmonalis in RV during diastole</a:t>
            </a:r>
          </a:p>
          <a:p>
            <a:pPr eaLnBrk="1" fontAlgn="auto" hangingPunct="1">
              <a:spcAft>
                <a:spcPts val="0"/>
              </a:spcAft>
              <a:buFont typeface="Courier New" panose="02070309020205020404" pitchFamily="49" charset="0"/>
              <a:buChar char="o"/>
              <a:defRPr/>
            </a:pPr>
            <a:r>
              <a:rPr lang="en" dirty="0">
                <a:latin typeface="Times New Roman" pitchFamily="18" charset="0"/>
                <a:cs typeface="Times New Roman" pitchFamily="18" charset="0"/>
              </a:rPr>
              <a:t>Etiology:</a:t>
            </a:r>
          </a:p>
          <a:p>
            <a:pPr marL="514350" indent="-514350" eaLnBrk="1" fontAlgn="auto" hangingPunct="1">
              <a:spcAft>
                <a:spcPts val="0"/>
              </a:spcAft>
              <a:buFont typeface="+mj-lt"/>
              <a:buAutoNum type="arabicPeriod"/>
              <a:defRPr/>
            </a:pPr>
            <a:r>
              <a:rPr lang="en" dirty="0">
                <a:latin typeface="Times New Roman" pitchFamily="18" charset="0"/>
                <a:cs typeface="Times New Roman" pitchFamily="18" charset="0"/>
              </a:rPr>
              <a:t>Organic: infectious endocarditis, rheumatic fever, carcioid syndrome</a:t>
            </a:r>
          </a:p>
          <a:p>
            <a:pPr marL="514350" indent="-514350" eaLnBrk="1" fontAlgn="auto" hangingPunct="1">
              <a:spcAft>
                <a:spcPts val="0"/>
              </a:spcAft>
              <a:buFont typeface="+mj-lt"/>
              <a:buAutoNum type="arabicPeriod"/>
              <a:defRPr/>
            </a:pPr>
            <a:r>
              <a:rPr lang="en" dirty="0">
                <a:latin typeface="Times New Roman" pitchFamily="18" charset="0"/>
                <a:cs typeface="Times New Roman" pitchFamily="18" charset="0"/>
              </a:rPr>
              <a:t>Relative: pulmonary HTA</a:t>
            </a:r>
          </a:p>
          <a:p>
            <a:pPr eaLnBrk="1" fontAlgn="auto" hangingPunct="1">
              <a:spcAft>
                <a:spcPts val="0"/>
              </a:spcAft>
              <a:buFont typeface="Courier New" panose="02070309020205020404" pitchFamily="49" charset="0"/>
              <a:buChar char="o"/>
              <a:defRPr/>
            </a:pPr>
            <a:r>
              <a:rPr lang="en" dirty="0">
                <a:latin typeface="Times New Roman" pitchFamily="18" charset="0"/>
                <a:cs typeface="Times New Roman" pitchFamily="18" charset="0"/>
              </a:rPr>
              <a:t>Pathophysiology:</a:t>
            </a:r>
          </a:p>
          <a:p>
            <a:pPr eaLnBrk="1" fontAlgn="auto" hangingPunct="1">
              <a:spcAft>
                <a:spcPts val="0"/>
              </a:spcAft>
              <a:buFont typeface="Wingdings" panose="05000000000000000000" pitchFamily="2" charset="2"/>
              <a:buChar char="Ø"/>
              <a:defRPr/>
            </a:pPr>
            <a:r>
              <a:rPr lang="en" dirty="0">
                <a:latin typeface="Times New Roman" pitchFamily="18" charset="0"/>
                <a:cs typeface="Times New Roman" pitchFamily="18" charset="0"/>
              </a:rPr>
              <a:t>RV volume load</a:t>
            </a:r>
          </a:p>
          <a:p>
            <a:pPr eaLnBrk="1" fontAlgn="auto" hangingPunct="1">
              <a:spcAft>
                <a:spcPts val="0"/>
              </a:spcAft>
              <a:buFont typeface="Wingdings" panose="05000000000000000000" pitchFamily="2" charset="2"/>
              <a:buChar char="Ø"/>
              <a:defRPr/>
            </a:pPr>
            <a:r>
              <a:rPr lang="en" dirty="0">
                <a:latin typeface="Times New Roman" pitchFamily="18" charset="0"/>
                <a:cs typeface="Times New Roman" pitchFamily="18" charset="0"/>
              </a:rPr>
              <a:t>Hypertrophy of RV</a:t>
            </a:r>
            <a:endParaRPr lang="sr-Latn-RS" dirty="0">
              <a:latin typeface="Times New Roman" pitchFamily="18" charset="0"/>
              <a:cs typeface="Times New Roman" pitchFamily="18" charset="0"/>
            </a:endParaRPr>
          </a:p>
          <a:p>
            <a:pPr eaLnBrk="1" fontAlgn="auto" hangingPunct="1">
              <a:spcAft>
                <a:spcPts val="0"/>
              </a:spcAft>
              <a:buFont typeface="Wingdings" panose="05000000000000000000" pitchFamily="2" charset="2"/>
              <a:buChar char="Ø"/>
              <a:defRPr/>
            </a:pPr>
            <a:r>
              <a:rPr lang="en" dirty="0">
                <a:latin typeface="Times New Roman" pitchFamily="18" charset="0"/>
                <a:cs typeface="Times New Roman" pitchFamily="18" charset="0"/>
              </a:rPr>
              <a:t>RV and RA insufficiency</a:t>
            </a:r>
            <a:endParaRPr lang="sr-Cyrl-RS" dirty="0">
              <a:latin typeface="Times New Roman" pitchFamily="18" charset="0"/>
              <a:cs typeface="Times New Roman" pitchFamily="18" charset="0"/>
            </a:endParaRPr>
          </a:p>
        </p:txBody>
      </p:sp>
      <p:cxnSp>
        <p:nvCxnSpPr>
          <p:cNvPr id="5" name="Straight Connector 4"/>
          <p:cNvCxnSpPr/>
          <p:nvPr/>
        </p:nvCxnSpPr>
        <p:spPr>
          <a:xfrm>
            <a:off x="457200" y="1219200"/>
            <a:ext cx="8229600" cy="0"/>
          </a:xfrm>
          <a:prstGeom prst="line">
            <a:avLst/>
          </a:prstGeom>
          <a:ln w="22225">
            <a:solidFill>
              <a:schemeClr val="accent2"/>
            </a:solidFill>
          </a:ln>
        </p:spPr>
        <p:style>
          <a:lnRef idx="1">
            <a:schemeClr val="accent1"/>
          </a:lnRef>
          <a:fillRef idx="0">
            <a:schemeClr val="accent1"/>
          </a:fillRef>
          <a:effectRef idx="0">
            <a:schemeClr val="accent1"/>
          </a:effectRef>
          <a:fontRef idx="minor">
            <a:schemeClr val="tx1"/>
          </a:fontRef>
        </p:style>
      </p:cxnSp>
      <p:pic>
        <p:nvPicPr>
          <p:cNvPr id="4" name="Picture 4">
            <a:extLst>
              <a:ext uri="{FF2B5EF4-FFF2-40B4-BE49-F238E27FC236}">
                <a16:creationId xmlns:a16="http://schemas.microsoft.com/office/drawing/2014/main" xmlns="" id="{37EC8B42-4B94-65AD-EE96-3AD677A5649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934202" y="5304616"/>
            <a:ext cx="2209797" cy="150668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p:cNvSpPr>
            <a:spLocks noGrp="1"/>
          </p:cNvSpPr>
          <p:nvPr>
            <p:ph type="title"/>
          </p:nvPr>
        </p:nvSpPr>
        <p:spPr>
          <a:xfrm>
            <a:off x="457200" y="76200"/>
            <a:ext cx="8229600" cy="1143000"/>
          </a:xfrm>
        </p:spPr>
        <p:txBody>
          <a:bodyPr/>
          <a:lstStyle/>
          <a:p>
            <a:pPr eaLnBrk="1" hangingPunct="1"/>
            <a:r>
              <a:rPr lang="en" dirty="0">
                <a:latin typeface="Times New Roman" pitchFamily="18" charset="0"/>
                <a:cs typeface="Times New Roman" pitchFamily="18" charset="0"/>
              </a:rPr>
              <a:t>Rheumatoid fever</a:t>
            </a:r>
          </a:p>
        </p:txBody>
      </p:sp>
      <p:sp>
        <p:nvSpPr>
          <p:cNvPr id="3" name="Content Placeholder 2"/>
          <p:cNvSpPr>
            <a:spLocks noGrp="1"/>
          </p:cNvSpPr>
          <p:nvPr>
            <p:ph idx="1"/>
          </p:nvPr>
        </p:nvSpPr>
        <p:spPr>
          <a:xfrm>
            <a:off x="457200" y="1371600"/>
            <a:ext cx="8229600" cy="4953000"/>
          </a:xfrm>
        </p:spPr>
        <p:txBody>
          <a:bodyPr rtlCol="0">
            <a:normAutofit fontScale="85000" lnSpcReduction="10000"/>
          </a:bodyPr>
          <a:lstStyle/>
          <a:p>
            <a:pPr eaLnBrk="1" fontAlgn="auto" hangingPunct="1">
              <a:spcAft>
                <a:spcPts val="0"/>
              </a:spcAft>
              <a:buFont typeface="Courier New" panose="02070309020205020404" pitchFamily="49" charset="0"/>
              <a:buChar char="o"/>
              <a:defRPr/>
            </a:pPr>
            <a:r>
              <a:rPr lang="en" dirty="0">
                <a:latin typeface="Times New Roman" pitchFamily="18" charset="0"/>
                <a:cs typeface="Times New Roman" pitchFamily="18" charset="0"/>
              </a:rPr>
              <a:t>Specific </a:t>
            </a:r>
            <a:r>
              <a:rPr lang="en" dirty="0">
                <a:solidFill>
                  <a:srgbClr val="FF0000"/>
                </a:solidFill>
                <a:latin typeface="Times New Roman" pitchFamily="18" charset="0"/>
                <a:cs typeface="Times New Roman" pitchFamily="18" charset="0"/>
              </a:rPr>
              <a:t>consequence/complication of streptococcal infection </a:t>
            </a:r>
            <a:r>
              <a:rPr lang="en" dirty="0">
                <a:latin typeface="Times New Roman" pitchFamily="18" charset="0"/>
                <a:cs typeface="Times New Roman" pitchFamily="18" charset="0"/>
              </a:rPr>
              <a:t>(most often pharynx) followed by systemic damage to connective tissue and other organs (heart and brain) 2-3 weeks after infection</a:t>
            </a:r>
          </a:p>
          <a:p>
            <a:pPr eaLnBrk="1" fontAlgn="auto" hangingPunct="1">
              <a:spcAft>
                <a:spcPts val="0"/>
              </a:spcAft>
              <a:buFont typeface="Courier New" panose="02070309020205020404" pitchFamily="49" charset="0"/>
              <a:buChar char="o"/>
              <a:defRPr/>
            </a:pPr>
            <a:r>
              <a:rPr lang="en" dirty="0">
                <a:latin typeface="Times New Roman" pitchFamily="18" charset="0"/>
                <a:cs typeface="Times New Roman" pitchFamily="18" charset="0"/>
              </a:rPr>
              <a:t>Etiology:</a:t>
            </a:r>
          </a:p>
          <a:p>
            <a:pPr marL="514350" indent="-514350" eaLnBrk="1" fontAlgn="auto" hangingPunct="1">
              <a:spcAft>
                <a:spcPts val="0"/>
              </a:spcAft>
              <a:buFont typeface="+mj-lt"/>
              <a:buAutoNum type="arabicPeriod"/>
              <a:defRPr/>
            </a:pPr>
            <a:r>
              <a:rPr lang="en" dirty="0">
                <a:latin typeface="Times New Roman" pitchFamily="18" charset="0"/>
                <a:cs typeface="Times New Roman" pitchFamily="18" charset="0"/>
              </a:rPr>
              <a:t>Genetic predisposition</a:t>
            </a:r>
          </a:p>
          <a:p>
            <a:pPr marL="514350" indent="-514350" eaLnBrk="1" fontAlgn="auto" hangingPunct="1">
              <a:spcAft>
                <a:spcPts val="0"/>
              </a:spcAft>
              <a:buFont typeface="+mj-lt"/>
              <a:buAutoNum type="arabicPeriod"/>
              <a:defRPr/>
            </a:pPr>
            <a:r>
              <a:rPr lang="en" dirty="0">
                <a:latin typeface="Times New Roman" pitchFamily="18" charset="0"/>
                <a:cs typeface="Times New Roman" pitchFamily="18" charset="0"/>
              </a:rPr>
              <a:t>group A beta-hemolytic streptococcus (strains 3, 5, 18, 19, 24 with M-Ag capsule that reduces phagocytosis)</a:t>
            </a:r>
          </a:p>
          <a:p>
            <a:pPr marL="514350" indent="-514350" eaLnBrk="1" fontAlgn="auto" hangingPunct="1">
              <a:spcAft>
                <a:spcPts val="0"/>
              </a:spcAft>
              <a:buFont typeface="+mj-lt"/>
              <a:buAutoNum type="arabicPeriod"/>
              <a:defRPr/>
            </a:pPr>
            <a:r>
              <a:rPr lang="en" dirty="0">
                <a:latin typeface="Times New Roman" pitchFamily="18" charset="0"/>
                <a:cs typeface="Times New Roman" pitchFamily="18" charset="0"/>
              </a:rPr>
              <a:t>Exposure to collectives</a:t>
            </a:r>
          </a:p>
          <a:p>
            <a:pPr marL="514350" indent="-514350" eaLnBrk="1" fontAlgn="auto" hangingPunct="1">
              <a:spcAft>
                <a:spcPts val="0"/>
              </a:spcAft>
              <a:buFont typeface="+mj-lt"/>
              <a:buAutoNum type="arabicPeriod"/>
              <a:defRPr/>
            </a:pPr>
            <a:r>
              <a:rPr lang="en" dirty="0">
                <a:latin typeface="Times New Roman" pitchFamily="18" charset="0"/>
                <a:cs typeface="Times New Roman" pitchFamily="18" charset="0"/>
              </a:rPr>
              <a:t>Poor sanitation (significantly more common in India than in the US)</a:t>
            </a:r>
          </a:p>
        </p:txBody>
      </p:sp>
      <p:cxnSp>
        <p:nvCxnSpPr>
          <p:cNvPr id="5" name="Straight Connector 4"/>
          <p:cNvCxnSpPr/>
          <p:nvPr/>
        </p:nvCxnSpPr>
        <p:spPr>
          <a:xfrm>
            <a:off x="457200" y="1219200"/>
            <a:ext cx="8229600" cy="0"/>
          </a:xfrm>
          <a:prstGeom prst="line">
            <a:avLst/>
          </a:prstGeom>
          <a:ln w="22225">
            <a:solidFill>
              <a:schemeClr val="accent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Content Placeholder 2"/>
          <p:cNvSpPr>
            <a:spLocks noGrp="1"/>
          </p:cNvSpPr>
          <p:nvPr>
            <p:ph idx="1"/>
          </p:nvPr>
        </p:nvSpPr>
        <p:spPr>
          <a:xfrm>
            <a:off x="457200" y="1371600"/>
            <a:ext cx="8229600" cy="4876800"/>
          </a:xfrm>
        </p:spPr>
        <p:txBody>
          <a:bodyPr/>
          <a:lstStyle/>
          <a:p>
            <a:pPr eaLnBrk="1" hangingPunct="1">
              <a:buFont typeface="Courier New" panose="02070309020205020404" pitchFamily="49" charset="0"/>
              <a:buChar char="o"/>
            </a:pPr>
            <a:r>
              <a:rPr lang="en" sz="2200" dirty="0">
                <a:latin typeface="Times New Roman" pitchFamily="18" charset="0"/>
                <a:cs typeface="Times New Roman" pitchFamily="18" charset="0"/>
              </a:rPr>
              <a:t>Pathogenesis (2 theories)</a:t>
            </a:r>
          </a:p>
          <a:p>
            <a:pPr marL="457200" indent="-457200" eaLnBrk="1" hangingPunct="1">
              <a:buFont typeface="+mj-lt"/>
              <a:buAutoNum type="arabicPeriod"/>
            </a:pPr>
            <a:r>
              <a:rPr lang="en" sz="2200" u="sng" dirty="0">
                <a:solidFill>
                  <a:srgbClr val="FF0000"/>
                </a:solidFill>
                <a:latin typeface="Times New Roman" pitchFamily="18" charset="0"/>
                <a:cs typeface="Times New Roman" pitchFamily="18" charset="0"/>
              </a:rPr>
              <a:t>Immune theory</a:t>
            </a:r>
          </a:p>
          <a:p>
            <a:pPr eaLnBrk="1" hangingPunct="1">
              <a:buFont typeface="Wingdings" panose="05000000000000000000" pitchFamily="2" charset="2"/>
              <a:buChar char="Ø"/>
            </a:pPr>
            <a:r>
              <a:rPr lang="en" sz="2200" dirty="0">
                <a:solidFill>
                  <a:srgbClr val="FF0000"/>
                </a:solidFill>
                <a:latin typeface="Times New Roman" pitchFamily="18" charset="0"/>
                <a:cs typeface="Times New Roman" pitchFamily="18" charset="0"/>
              </a:rPr>
              <a:t>Cross reaction</a:t>
            </a:r>
          </a:p>
          <a:p>
            <a:pPr eaLnBrk="1" hangingPunct="1"/>
            <a:r>
              <a:rPr lang="en" sz="2200" dirty="0">
                <a:latin typeface="Times New Roman" pitchFamily="18" charset="0"/>
                <a:cs typeface="Times New Roman" pitchFamily="18" charset="0"/>
              </a:rPr>
              <a:t>membrane Ag streptococci - sarcolemma of heart muscle;</a:t>
            </a:r>
          </a:p>
          <a:p>
            <a:pPr eaLnBrk="1" hangingPunct="1"/>
            <a:r>
              <a:rPr lang="en" sz="2200" dirty="0">
                <a:latin typeface="Times New Roman" pitchFamily="18" charset="0"/>
                <a:cs typeface="Times New Roman" pitchFamily="18" charset="0"/>
              </a:rPr>
              <a:t>Ag streptococcus-cytoplasm of nerve cells of the hypothalamus;</a:t>
            </a:r>
          </a:p>
          <a:p>
            <a:pPr eaLnBrk="1" hangingPunct="1"/>
            <a:r>
              <a:rPr lang="en" sz="2200" dirty="0">
                <a:latin typeface="Times New Roman" pitchFamily="18" charset="0"/>
                <a:cs typeface="Times New Roman" pitchFamily="18" charset="0"/>
              </a:rPr>
              <a:t>Streptococcus M protein-keratin;</a:t>
            </a:r>
          </a:p>
          <a:p>
            <a:pPr eaLnBrk="1" hangingPunct="1">
              <a:buFont typeface="Wingdings" panose="05000000000000000000" pitchFamily="2" charset="2"/>
              <a:buChar char="Ø"/>
            </a:pPr>
            <a:r>
              <a:rPr lang="en" sz="2200" dirty="0">
                <a:solidFill>
                  <a:srgbClr val="FF0000"/>
                </a:solidFill>
                <a:latin typeface="Times New Roman" pitchFamily="18" charset="0"/>
                <a:cs typeface="Times New Roman" pitchFamily="18" charset="0"/>
              </a:rPr>
              <a:t>M protein as superantigen </a:t>
            </a:r>
            <a:r>
              <a:rPr lang="en" sz="2200" dirty="0">
                <a:latin typeface="Times New Roman" pitchFamily="18" charset="0"/>
                <a:cs typeface="Times New Roman" pitchFamily="18" charset="0"/>
              </a:rPr>
              <a:t>(leads to hyper/autoimmune response)</a:t>
            </a:r>
          </a:p>
          <a:p>
            <a:pPr eaLnBrk="1" hangingPunct="1">
              <a:buFont typeface="Wingdings" panose="05000000000000000000" pitchFamily="2" charset="2"/>
              <a:buChar char="Ø"/>
            </a:pPr>
            <a:r>
              <a:rPr lang="en" sz="2200" dirty="0">
                <a:solidFill>
                  <a:srgbClr val="FF0000"/>
                </a:solidFill>
                <a:latin typeface="Times New Roman" pitchFamily="18" charset="0"/>
                <a:cs typeface="Times New Roman" pitchFamily="18" charset="0"/>
              </a:rPr>
              <a:t>Impaired T helper response</a:t>
            </a:r>
          </a:p>
          <a:p>
            <a:pPr marL="457200" indent="-457200" eaLnBrk="1" hangingPunct="1">
              <a:buFont typeface="+mj-lt"/>
              <a:buAutoNum type="arabicPeriod"/>
            </a:pPr>
            <a:r>
              <a:rPr lang="en" sz="2200" u="sng" dirty="0">
                <a:solidFill>
                  <a:srgbClr val="FF0000"/>
                </a:solidFill>
                <a:latin typeface="Times New Roman" pitchFamily="18" charset="0"/>
                <a:cs typeface="Times New Roman" pitchFamily="18" charset="0"/>
              </a:rPr>
              <a:t>Toxic</a:t>
            </a:r>
          </a:p>
          <a:p>
            <a:pPr eaLnBrk="1" hangingPunct="1">
              <a:buFont typeface="Wingdings" panose="05000000000000000000" pitchFamily="2" charset="2"/>
              <a:buChar char="Ø"/>
            </a:pPr>
            <a:r>
              <a:rPr lang="en" sz="2200" dirty="0">
                <a:latin typeface="Times New Roman" pitchFamily="18" charset="0"/>
                <a:cs typeface="Times New Roman" pitchFamily="18" charset="0"/>
              </a:rPr>
              <a:t>Direct toxic effect of streptococci or their toxins </a:t>
            </a:r>
            <a:r>
              <a:rPr lang="en" sz="2200" dirty="0">
                <a:solidFill>
                  <a:srgbClr val="FF0000"/>
                </a:solidFill>
                <a:latin typeface="Times New Roman" pitchFamily="18" charset="0"/>
                <a:cs typeface="Times New Roman" pitchFamily="18" charset="0"/>
              </a:rPr>
              <a:t>Streptolysin O and S.</a:t>
            </a:r>
          </a:p>
        </p:txBody>
      </p:sp>
      <p:cxnSp>
        <p:nvCxnSpPr>
          <p:cNvPr id="5" name="Straight Connector 4"/>
          <p:cNvCxnSpPr/>
          <p:nvPr/>
        </p:nvCxnSpPr>
        <p:spPr>
          <a:xfrm>
            <a:off x="457200" y="1219200"/>
            <a:ext cx="8229600" cy="0"/>
          </a:xfrm>
          <a:prstGeom prst="line">
            <a:avLst/>
          </a:prstGeom>
          <a:ln w="22225">
            <a:solidFill>
              <a:schemeClr val="accent2"/>
            </a:solidFill>
          </a:ln>
        </p:spPr>
        <p:style>
          <a:lnRef idx="1">
            <a:schemeClr val="accent1"/>
          </a:lnRef>
          <a:fillRef idx="0">
            <a:schemeClr val="accent1"/>
          </a:fillRef>
          <a:effectRef idx="0">
            <a:schemeClr val="accent1"/>
          </a:effectRef>
          <a:fontRef idx="minor">
            <a:schemeClr val="tx1"/>
          </a:fontRef>
        </p:style>
      </p:cxnSp>
      <p:sp>
        <p:nvSpPr>
          <p:cNvPr id="34820" name="Title 1"/>
          <p:cNvSpPr>
            <a:spLocks noGrp="1"/>
          </p:cNvSpPr>
          <p:nvPr>
            <p:ph type="title"/>
          </p:nvPr>
        </p:nvSpPr>
        <p:spPr>
          <a:xfrm>
            <a:off x="457200" y="76200"/>
            <a:ext cx="8229600" cy="1143000"/>
          </a:xfrm>
        </p:spPr>
        <p:txBody>
          <a:bodyPr/>
          <a:lstStyle/>
          <a:p>
            <a:pPr eaLnBrk="1" hangingPunct="1"/>
            <a:r>
              <a:rPr lang="en" dirty="0">
                <a:latin typeface="Times New Roman" pitchFamily="18" charset="0"/>
                <a:cs typeface="Times New Roman" pitchFamily="18" charset="0"/>
              </a:rPr>
              <a:t>Rheumatoid fever</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Content Placeholder 2"/>
          <p:cNvSpPr>
            <a:spLocks noGrp="1"/>
          </p:cNvSpPr>
          <p:nvPr>
            <p:ph idx="1"/>
          </p:nvPr>
        </p:nvSpPr>
        <p:spPr>
          <a:xfrm>
            <a:off x="457200" y="1371600"/>
            <a:ext cx="8686800" cy="5105400"/>
          </a:xfrm>
        </p:spPr>
        <p:txBody>
          <a:bodyPr/>
          <a:lstStyle/>
          <a:p>
            <a:pPr eaLnBrk="1" hangingPunct="1">
              <a:buFont typeface="Courier New" panose="02070309020205020404" pitchFamily="49" charset="0"/>
              <a:buChar char="o"/>
            </a:pPr>
            <a:r>
              <a:rPr lang="en" sz="2400" dirty="0">
                <a:latin typeface="Times New Roman" pitchFamily="18" charset="0"/>
                <a:cs typeface="Times New Roman" pitchFamily="18" charset="0"/>
              </a:rPr>
              <a:t>Changes</a:t>
            </a:r>
          </a:p>
          <a:p>
            <a:pPr marL="457200" indent="-457200" eaLnBrk="1" hangingPunct="1">
              <a:buFont typeface="+mj-lt"/>
              <a:buAutoNum type="arabicPeriod"/>
            </a:pPr>
            <a:r>
              <a:rPr lang="en" sz="2400" u="sng" dirty="0">
                <a:solidFill>
                  <a:srgbClr val="FF0000"/>
                </a:solidFill>
                <a:latin typeface="Times New Roman" pitchFamily="18" charset="0"/>
                <a:cs typeface="Times New Roman" pitchFamily="18" charset="0"/>
              </a:rPr>
              <a:t>Heart</a:t>
            </a:r>
          </a:p>
          <a:p>
            <a:pPr eaLnBrk="1" hangingPunct="1">
              <a:buFont typeface="Wingdings" panose="05000000000000000000" pitchFamily="2" charset="2"/>
              <a:buChar char="Ø"/>
            </a:pPr>
            <a:r>
              <a:rPr lang="en" sz="2400" dirty="0">
                <a:latin typeface="Times New Roman" pitchFamily="18" charset="0"/>
                <a:cs typeface="Times New Roman" pitchFamily="18" charset="0"/>
              </a:rPr>
              <a:t>Rheumatic </a:t>
            </a:r>
            <a:r>
              <a:rPr lang="en" sz="2400" dirty="0" err="1">
                <a:latin typeface="Times New Roman" pitchFamily="18" charset="0"/>
                <a:cs typeface="Times New Roman" pitchFamily="18" charset="0"/>
              </a:rPr>
              <a:t>pancarditis</a:t>
            </a:r>
            <a:endParaRPr lang="en-US" sz="2400" dirty="0">
              <a:latin typeface="Times New Roman" pitchFamily="18" charset="0"/>
              <a:cs typeface="Times New Roman" pitchFamily="18" charset="0"/>
            </a:endParaRPr>
          </a:p>
          <a:p>
            <a:pPr eaLnBrk="1" hangingPunct="1">
              <a:buFont typeface="Wingdings" panose="05000000000000000000" pitchFamily="2" charset="2"/>
              <a:buChar char="ü"/>
            </a:pPr>
            <a:r>
              <a:rPr lang="en" sz="2400" dirty="0">
                <a:latin typeface="Times New Roman" pitchFamily="18" charset="0"/>
                <a:cs typeface="Times New Roman" pitchFamily="18" charset="0"/>
              </a:rPr>
              <a:t>Endocarditis (dominantly on the left heart; cusps and chordae)</a:t>
            </a:r>
          </a:p>
          <a:p>
            <a:pPr eaLnBrk="1" hangingPunct="1">
              <a:buFont typeface="Wingdings" panose="05000000000000000000" pitchFamily="2" charset="2"/>
              <a:buChar char="ü"/>
            </a:pPr>
            <a:r>
              <a:rPr lang="en" sz="2400" dirty="0">
                <a:latin typeface="Times New Roman" pitchFamily="18" charset="0"/>
                <a:cs typeface="Times New Roman" pitchFamily="18" charset="0"/>
              </a:rPr>
              <a:t>Myocarditis (damage to the sarcolemma and cardiomyocytes)</a:t>
            </a:r>
          </a:p>
          <a:p>
            <a:pPr eaLnBrk="1" hangingPunct="1">
              <a:buFont typeface="Wingdings" panose="05000000000000000000" pitchFamily="2" charset="2"/>
              <a:buChar char="ü"/>
            </a:pPr>
            <a:r>
              <a:rPr lang="en" sz="2400" dirty="0">
                <a:latin typeface="Times New Roman" pitchFamily="18" charset="0"/>
                <a:cs typeface="Times New Roman" pitchFamily="18" charset="0"/>
              </a:rPr>
              <a:t>Pericarditis (fibrinous exudate with pericardial thickening)</a:t>
            </a:r>
          </a:p>
          <a:p>
            <a:pPr marL="457200" indent="-457200" eaLnBrk="1" hangingPunct="1">
              <a:buFont typeface="+mj-lt"/>
              <a:buAutoNum type="arabicPeriod"/>
            </a:pPr>
            <a:r>
              <a:rPr lang="en" sz="2400" u="sng" dirty="0">
                <a:solidFill>
                  <a:srgbClr val="FF0000"/>
                </a:solidFill>
                <a:latin typeface="Times New Roman" pitchFamily="18" charset="0"/>
                <a:cs typeface="Times New Roman" pitchFamily="18" charset="0"/>
              </a:rPr>
              <a:t>Joints</a:t>
            </a:r>
          </a:p>
          <a:p>
            <a:pPr eaLnBrk="1" hangingPunct="1">
              <a:buFont typeface="Wingdings" panose="05000000000000000000" pitchFamily="2" charset="2"/>
              <a:buChar char="Ø"/>
            </a:pPr>
            <a:r>
              <a:rPr lang="en" sz="2400" dirty="0">
                <a:latin typeface="Times New Roman" pitchFamily="18" charset="0"/>
                <a:cs typeface="Times New Roman" pitchFamily="18" charset="0"/>
              </a:rPr>
              <a:t>Serous arthritis</a:t>
            </a:r>
          </a:p>
          <a:p>
            <a:pPr eaLnBrk="1" hangingPunct="1">
              <a:buFont typeface="Wingdings" panose="05000000000000000000" pitchFamily="2" charset="2"/>
              <a:buChar char="Ø"/>
            </a:pPr>
            <a:r>
              <a:rPr lang="en" sz="2400" dirty="0">
                <a:latin typeface="Times New Roman" pitchFamily="18" charset="0"/>
                <a:cs typeface="Times New Roman" pitchFamily="18" charset="0"/>
              </a:rPr>
              <a:t>Goat</a:t>
            </a:r>
          </a:p>
          <a:p>
            <a:pPr marL="457200" indent="-457200" eaLnBrk="1" hangingPunct="1">
              <a:buFont typeface="+mj-lt"/>
              <a:buAutoNum type="arabicPeriod"/>
            </a:pPr>
            <a:r>
              <a:rPr lang="en" sz="2400" u="sng" dirty="0">
                <a:solidFill>
                  <a:srgbClr val="FF0000"/>
                </a:solidFill>
                <a:latin typeface="Times New Roman" pitchFamily="18" charset="0"/>
                <a:cs typeface="Times New Roman" pitchFamily="18" charset="0"/>
              </a:rPr>
              <a:t>Subcutaneous nodules</a:t>
            </a:r>
          </a:p>
          <a:p>
            <a:pPr marL="457200" indent="-457200" eaLnBrk="1" hangingPunct="1">
              <a:buFont typeface="+mj-lt"/>
              <a:buAutoNum type="arabicPeriod"/>
            </a:pPr>
            <a:r>
              <a:rPr lang="en" sz="2400" u="sng" dirty="0">
                <a:solidFill>
                  <a:srgbClr val="FF0000"/>
                </a:solidFill>
                <a:latin typeface="Times New Roman" pitchFamily="18" charset="0"/>
                <a:cs typeface="Times New Roman" pitchFamily="18" charset="0"/>
              </a:rPr>
              <a:t>Encephalitis, chorea...</a:t>
            </a:r>
          </a:p>
        </p:txBody>
      </p:sp>
      <p:cxnSp>
        <p:nvCxnSpPr>
          <p:cNvPr id="5" name="Straight Connector 4"/>
          <p:cNvCxnSpPr/>
          <p:nvPr/>
        </p:nvCxnSpPr>
        <p:spPr>
          <a:xfrm>
            <a:off x="457200" y="1219200"/>
            <a:ext cx="8229600" cy="0"/>
          </a:xfrm>
          <a:prstGeom prst="line">
            <a:avLst/>
          </a:prstGeom>
          <a:ln w="22225">
            <a:solidFill>
              <a:schemeClr val="accent2"/>
            </a:solidFill>
          </a:ln>
        </p:spPr>
        <p:style>
          <a:lnRef idx="1">
            <a:schemeClr val="accent1"/>
          </a:lnRef>
          <a:fillRef idx="0">
            <a:schemeClr val="accent1"/>
          </a:fillRef>
          <a:effectRef idx="0">
            <a:schemeClr val="accent1"/>
          </a:effectRef>
          <a:fontRef idx="minor">
            <a:schemeClr val="tx1"/>
          </a:fontRef>
        </p:style>
      </p:cxnSp>
      <p:sp>
        <p:nvSpPr>
          <p:cNvPr id="35844" name="Title 1"/>
          <p:cNvSpPr>
            <a:spLocks noGrp="1"/>
          </p:cNvSpPr>
          <p:nvPr>
            <p:ph type="title"/>
          </p:nvPr>
        </p:nvSpPr>
        <p:spPr>
          <a:xfrm>
            <a:off x="457200" y="76200"/>
            <a:ext cx="8229600" cy="1143000"/>
          </a:xfrm>
        </p:spPr>
        <p:txBody>
          <a:bodyPr/>
          <a:lstStyle/>
          <a:p>
            <a:pPr eaLnBrk="1" hangingPunct="1"/>
            <a:r>
              <a:rPr lang="en" dirty="0">
                <a:latin typeface="Times New Roman" pitchFamily="18" charset="0"/>
                <a:cs typeface="Times New Roman" pitchFamily="18" charset="0"/>
              </a:rPr>
              <a:t>Rheumatoid fever</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1143000"/>
          </a:xfrm>
        </p:spPr>
        <p:txBody>
          <a:bodyPr rtlCol="0">
            <a:normAutofit/>
          </a:bodyPr>
          <a:lstStyle/>
          <a:p>
            <a:pPr eaLnBrk="1" fontAlgn="auto" hangingPunct="1">
              <a:spcAft>
                <a:spcPts val="0"/>
              </a:spcAft>
              <a:defRPr/>
            </a:pPr>
            <a:r>
              <a:rPr lang="en" dirty="0">
                <a:latin typeface="Times New Roman" pitchFamily="18" charset="0"/>
                <a:cs typeface="Times New Roman" pitchFamily="18" charset="0"/>
              </a:rPr>
              <a:t>Infective endocarditis</a:t>
            </a:r>
          </a:p>
        </p:txBody>
      </p:sp>
      <p:sp>
        <p:nvSpPr>
          <p:cNvPr id="36867" name="Content Placeholder 2"/>
          <p:cNvSpPr>
            <a:spLocks noGrp="1"/>
          </p:cNvSpPr>
          <p:nvPr>
            <p:ph idx="1"/>
          </p:nvPr>
        </p:nvSpPr>
        <p:spPr>
          <a:xfrm>
            <a:off x="457200" y="1371600"/>
            <a:ext cx="8229600" cy="4525963"/>
          </a:xfrm>
        </p:spPr>
        <p:txBody>
          <a:bodyPr/>
          <a:lstStyle/>
          <a:p>
            <a:pPr marL="457200" lvl="1" indent="0" eaLnBrk="1" hangingPunct="1">
              <a:buNone/>
            </a:pPr>
            <a:r>
              <a:rPr lang="en" dirty="0">
                <a:solidFill>
                  <a:srgbClr val="FF0000"/>
                </a:solidFill>
                <a:latin typeface="Times New Roman" pitchFamily="18" charset="0"/>
                <a:cs typeface="Times New Roman" pitchFamily="18" charset="0"/>
              </a:rPr>
              <a:t>Infectious process on the endocardium </a:t>
            </a:r>
            <a:r>
              <a:rPr lang="en" dirty="0">
                <a:latin typeface="Times New Roman" pitchFamily="18" charset="0"/>
                <a:cs typeface="Times New Roman" pitchFamily="18" charset="0"/>
              </a:rPr>
              <a:t>that predominantly affects the valves (but can affect any endocardial structure)</a:t>
            </a:r>
          </a:p>
          <a:p>
            <a:pPr lvl="1" eaLnBrk="1" hangingPunct="1"/>
            <a:r>
              <a:rPr lang="en" dirty="0">
                <a:latin typeface="Times New Roman" pitchFamily="18" charset="0"/>
                <a:cs typeface="Times New Roman" pitchFamily="18" charset="0"/>
              </a:rPr>
              <a:t>Division by stream</a:t>
            </a:r>
          </a:p>
          <a:p>
            <a:pPr marL="971550" lvl="1" indent="-514350" eaLnBrk="1" hangingPunct="1">
              <a:buFont typeface="+mj-lt"/>
              <a:buAutoNum type="arabicPeriod"/>
            </a:pPr>
            <a:r>
              <a:rPr lang="en" dirty="0">
                <a:latin typeface="Times New Roman" pitchFamily="18" charset="0"/>
                <a:cs typeface="Times New Roman" pitchFamily="18" charset="0"/>
              </a:rPr>
              <a:t>Acute</a:t>
            </a:r>
          </a:p>
          <a:p>
            <a:pPr marL="971550" lvl="1" indent="-514350" eaLnBrk="1" hangingPunct="1">
              <a:buFont typeface="+mj-lt"/>
              <a:buAutoNum type="arabicPeriod"/>
            </a:pPr>
            <a:r>
              <a:rPr lang="en" dirty="0">
                <a:latin typeface="Times New Roman" pitchFamily="18" charset="0"/>
                <a:cs typeface="Times New Roman" pitchFamily="18" charset="0"/>
              </a:rPr>
              <a:t>Subacute</a:t>
            </a:r>
          </a:p>
          <a:p>
            <a:pPr marL="971550" lvl="1" indent="-514350" eaLnBrk="1" hangingPunct="1">
              <a:buFont typeface="+mj-lt"/>
              <a:buAutoNum type="arabicPeriod"/>
            </a:pPr>
            <a:r>
              <a:rPr lang="en" dirty="0">
                <a:latin typeface="Times New Roman" pitchFamily="18" charset="0"/>
                <a:cs typeface="Times New Roman" pitchFamily="18" charset="0"/>
              </a:rPr>
              <a:t>Chronic</a:t>
            </a:r>
          </a:p>
        </p:txBody>
      </p:sp>
      <p:cxnSp>
        <p:nvCxnSpPr>
          <p:cNvPr id="5" name="Straight Connector 4"/>
          <p:cNvCxnSpPr/>
          <p:nvPr/>
        </p:nvCxnSpPr>
        <p:spPr>
          <a:xfrm>
            <a:off x="457200" y="1219200"/>
            <a:ext cx="8229600" cy="0"/>
          </a:xfrm>
          <a:prstGeom prst="line">
            <a:avLst/>
          </a:prstGeom>
          <a:ln w="22225">
            <a:solidFill>
              <a:schemeClr val="accent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Content Placeholder 2"/>
          <p:cNvSpPr>
            <a:spLocks noGrp="1"/>
          </p:cNvSpPr>
          <p:nvPr>
            <p:ph idx="1"/>
          </p:nvPr>
        </p:nvSpPr>
        <p:spPr>
          <a:xfrm>
            <a:off x="304800" y="1371600"/>
            <a:ext cx="8839200" cy="4525963"/>
          </a:xfrm>
        </p:spPr>
        <p:txBody>
          <a:bodyPr/>
          <a:lstStyle/>
          <a:p>
            <a:pPr marL="0" indent="0" eaLnBrk="1" hangingPunct="1">
              <a:buNone/>
            </a:pPr>
            <a:r>
              <a:rPr lang="en" dirty="0">
                <a:solidFill>
                  <a:srgbClr val="FF0000"/>
                </a:solidFill>
                <a:latin typeface="Times New Roman" pitchFamily="18" charset="0"/>
                <a:cs typeface="Times New Roman" pitchFamily="18" charset="0"/>
              </a:rPr>
              <a:t>Acute form</a:t>
            </a:r>
          </a:p>
          <a:p>
            <a:pPr eaLnBrk="1" hangingPunct="1"/>
            <a:r>
              <a:rPr lang="en" dirty="0">
                <a:latin typeface="Times New Roman" pitchFamily="18" charset="0"/>
                <a:cs typeface="Times New Roman" pitchFamily="18" charset="0"/>
              </a:rPr>
              <a:t>Etiology</a:t>
            </a:r>
          </a:p>
          <a:p>
            <a:pPr marL="0" indent="0" eaLnBrk="1" hangingPunct="1">
              <a:buNone/>
            </a:pPr>
            <a:r>
              <a:rPr lang="en" dirty="0">
                <a:latin typeface="Times New Roman" pitchFamily="18" charset="0"/>
                <a:cs typeface="Times New Roman" pitchFamily="18" charset="0"/>
              </a:rPr>
              <a:t>Staphylococcus, Streptococcus, Gonococcus, </a:t>
            </a:r>
            <a:r>
              <a:rPr lang="en" dirty="0" err="1">
                <a:latin typeface="Times New Roman" pitchFamily="18" charset="0"/>
                <a:cs typeface="Times New Roman" pitchFamily="18" charset="0"/>
              </a:rPr>
              <a:t>Haemophilus </a:t>
            </a:r>
            <a:r>
              <a:rPr lang="en" dirty="0">
                <a:latin typeface="Times New Roman" pitchFamily="18" charset="0"/>
                <a:cs typeface="Times New Roman" pitchFamily="18" charset="0"/>
              </a:rPr>
              <a:t>influenzae</a:t>
            </a:r>
          </a:p>
          <a:p>
            <a:pPr eaLnBrk="1" hangingPunct="1"/>
            <a:r>
              <a:rPr lang="en" dirty="0">
                <a:latin typeface="Times New Roman" pitchFamily="18" charset="0"/>
                <a:cs typeface="Times New Roman" pitchFamily="18" charset="0"/>
              </a:rPr>
              <a:t>It predominantly occurs on </a:t>
            </a:r>
            <a:r>
              <a:rPr lang="en" dirty="0">
                <a:solidFill>
                  <a:srgbClr val="FF0000"/>
                </a:solidFill>
                <a:latin typeface="Times New Roman" pitchFamily="18" charset="0"/>
                <a:cs typeface="Times New Roman" pitchFamily="18" charset="0"/>
              </a:rPr>
              <a:t>normal valves</a:t>
            </a:r>
          </a:p>
          <a:p>
            <a:pPr eaLnBrk="1" hangingPunct="1"/>
            <a:r>
              <a:rPr lang="en" dirty="0">
                <a:latin typeface="Times New Roman" pitchFamily="18" charset="0"/>
                <a:cs typeface="Times New Roman" pitchFamily="18" charset="0"/>
              </a:rPr>
              <a:t>In the acute form, damage to the chordae valves or the muscle occurs quickly and leads to hemodynamic disturbances</a:t>
            </a:r>
          </a:p>
        </p:txBody>
      </p:sp>
      <p:cxnSp>
        <p:nvCxnSpPr>
          <p:cNvPr id="5" name="Straight Connector 4"/>
          <p:cNvCxnSpPr/>
          <p:nvPr/>
        </p:nvCxnSpPr>
        <p:spPr>
          <a:xfrm>
            <a:off x="457200" y="1219200"/>
            <a:ext cx="8229600" cy="0"/>
          </a:xfrm>
          <a:prstGeom prst="line">
            <a:avLst/>
          </a:prstGeom>
          <a:ln w="22225">
            <a:solidFill>
              <a:schemeClr val="accent2"/>
            </a:solidFill>
          </a:ln>
        </p:spPr>
        <p:style>
          <a:lnRef idx="1">
            <a:schemeClr val="accent1"/>
          </a:lnRef>
          <a:fillRef idx="0">
            <a:schemeClr val="accent1"/>
          </a:fillRef>
          <a:effectRef idx="0">
            <a:schemeClr val="accent1"/>
          </a:effectRef>
          <a:fontRef idx="minor">
            <a:schemeClr val="tx1"/>
          </a:fontRef>
        </p:style>
      </p:cxnSp>
      <p:sp>
        <p:nvSpPr>
          <p:cNvPr id="6" name="Title 1"/>
          <p:cNvSpPr>
            <a:spLocks noGrp="1"/>
          </p:cNvSpPr>
          <p:nvPr>
            <p:ph type="title"/>
          </p:nvPr>
        </p:nvSpPr>
        <p:spPr>
          <a:xfrm>
            <a:off x="457200" y="76200"/>
            <a:ext cx="8229600" cy="1143000"/>
          </a:xfrm>
        </p:spPr>
        <p:txBody>
          <a:bodyPr rtlCol="0">
            <a:normAutofit/>
          </a:bodyPr>
          <a:lstStyle/>
          <a:p>
            <a:pPr eaLnBrk="1" fontAlgn="auto" hangingPunct="1">
              <a:spcAft>
                <a:spcPts val="0"/>
              </a:spcAft>
              <a:defRPr/>
            </a:pPr>
            <a:r>
              <a:rPr lang="en" dirty="0">
                <a:latin typeface="Times New Roman" pitchFamily="18" charset="0"/>
                <a:cs typeface="Times New Roman" pitchFamily="18" charset="0"/>
              </a:rPr>
              <a:t>Infective endocarditis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Content Placeholder 2"/>
          <p:cNvSpPr>
            <a:spLocks noGrp="1"/>
          </p:cNvSpPr>
          <p:nvPr>
            <p:ph idx="1"/>
          </p:nvPr>
        </p:nvSpPr>
        <p:spPr>
          <a:xfrm>
            <a:off x="304800" y="1371600"/>
            <a:ext cx="8839200" cy="4525963"/>
          </a:xfrm>
        </p:spPr>
        <p:txBody>
          <a:bodyPr/>
          <a:lstStyle/>
          <a:p>
            <a:pPr marL="0" indent="0" eaLnBrk="1" hangingPunct="1">
              <a:buNone/>
            </a:pPr>
            <a:r>
              <a:rPr lang="en" dirty="0">
                <a:solidFill>
                  <a:srgbClr val="FF0000"/>
                </a:solidFill>
                <a:latin typeface="Times New Roman" pitchFamily="18" charset="0"/>
                <a:cs typeface="Times New Roman" pitchFamily="18" charset="0"/>
              </a:rPr>
              <a:t>Subacute form</a:t>
            </a:r>
          </a:p>
          <a:p>
            <a:pPr eaLnBrk="1" hangingPunct="1"/>
            <a:r>
              <a:rPr lang="en" dirty="0">
                <a:latin typeface="Times New Roman" pitchFamily="18" charset="0"/>
                <a:cs typeface="Times New Roman" pitchFamily="18" charset="0"/>
              </a:rPr>
              <a:t>Etiology (causing agents of low virulence but high adherence power)</a:t>
            </a:r>
          </a:p>
          <a:p>
            <a:pPr marL="0" indent="0" eaLnBrk="1" hangingPunct="1">
              <a:buNone/>
            </a:pPr>
            <a:r>
              <a:rPr lang="en" dirty="0" err="1">
                <a:latin typeface="Times New Roman" pitchFamily="18" charset="0"/>
                <a:cs typeface="Times New Roman" pitchFamily="18" charset="0"/>
              </a:rPr>
              <a:t>Streptococcus</a:t>
            </a:r>
            <a:r>
              <a:rPr lang="en" dirty="0">
                <a:latin typeface="Times New Roman" pitchFamily="18" charset="0"/>
                <a:cs typeface="Times New Roman" pitchFamily="18" charset="0"/>
              </a:rPr>
              <a:t> </a:t>
            </a:r>
            <a:r>
              <a:rPr lang="en" dirty="0" err="1">
                <a:latin typeface="Times New Roman" pitchFamily="18" charset="0"/>
                <a:cs typeface="Times New Roman" pitchFamily="18" charset="0"/>
              </a:rPr>
              <a:t>viridans </a:t>
            </a:r>
            <a:r>
              <a:rPr lang="en" dirty="0">
                <a:latin typeface="Times New Roman" pitchFamily="18" charset="0"/>
                <a:cs typeface="Times New Roman" pitchFamily="18" charset="0"/>
              </a:rPr>
              <a:t>, Enterococcus, Pneumococcus, Candida albicans, Aspergillus</a:t>
            </a:r>
          </a:p>
          <a:p>
            <a:pPr eaLnBrk="1" hangingPunct="1"/>
            <a:r>
              <a:rPr lang="en" dirty="0">
                <a:latin typeface="Times New Roman" pitchFamily="18" charset="0"/>
                <a:cs typeface="Times New Roman" pitchFamily="18" charset="0"/>
              </a:rPr>
              <a:t>For previously </a:t>
            </a:r>
            <a:r>
              <a:rPr lang="en" dirty="0">
                <a:solidFill>
                  <a:srgbClr val="FF0000"/>
                </a:solidFill>
                <a:latin typeface="Times New Roman" pitchFamily="18" charset="0"/>
                <a:cs typeface="Times New Roman" pitchFamily="18" charset="0"/>
              </a:rPr>
              <a:t>damaged endothelium</a:t>
            </a:r>
          </a:p>
          <a:p>
            <a:pPr marL="0" indent="0" eaLnBrk="1" hangingPunct="1">
              <a:buNone/>
            </a:pPr>
            <a:r>
              <a:rPr lang="en" dirty="0">
                <a:latin typeface="Times New Roman" pitchFamily="18" charset="0"/>
                <a:cs typeface="Times New Roman" pitchFamily="18" charset="0"/>
              </a:rPr>
              <a:t>Tendency to thrombus formation</a:t>
            </a:r>
          </a:p>
          <a:p>
            <a:pPr marL="0" indent="0" eaLnBrk="1" hangingPunct="1">
              <a:buNone/>
            </a:pPr>
            <a:r>
              <a:rPr lang="en" dirty="0">
                <a:latin typeface="Times New Roman" pitchFamily="18" charset="0"/>
                <a:cs typeface="Times New Roman" pitchFamily="18" charset="0"/>
              </a:rPr>
              <a:t>Altered hemostasis process</a:t>
            </a:r>
          </a:p>
        </p:txBody>
      </p:sp>
      <p:cxnSp>
        <p:nvCxnSpPr>
          <p:cNvPr id="5" name="Straight Connector 4"/>
          <p:cNvCxnSpPr/>
          <p:nvPr/>
        </p:nvCxnSpPr>
        <p:spPr>
          <a:xfrm>
            <a:off x="457200" y="1219200"/>
            <a:ext cx="8229600" cy="0"/>
          </a:xfrm>
          <a:prstGeom prst="line">
            <a:avLst/>
          </a:prstGeom>
          <a:ln w="22225">
            <a:solidFill>
              <a:schemeClr val="accent2"/>
            </a:solidFill>
          </a:ln>
        </p:spPr>
        <p:style>
          <a:lnRef idx="1">
            <a:schemeClr val="accent1"/>
          </a:lnRef>
          <a:fillRef idx="0">
            <a:schemeClr val="accent1"/>
          </a:fillRef>
          <a:effectRef idx="0">
            <a:schemeClr val="accent1"/>
          </a:effectRef>
          <a:fontRef idx="minor">
            <a:schemeClr val="tx1"/>
          </a:fontRef>
        </p:style>
      </p:cxnSp>
      <p:sp>
        <p:nvSpPr>
          <p:cNvPr id="6" name="Title 1"/>
          <p:cNvSpPr>
            <a:spLocks noGrp="1"/>
          </p:cNvSpPr>
          <p:nvPr>
            <p:ph type="title"/>
          </p:nvPr>
        </p:nvSpPr>
        <p:spPr>
          <a:xfrm>
            <a:off x="457200" y="76200"/>
            <a:ext cx="8229600" cy="1143000"/>
          </a:xfrm>
        </p:spPr>
        <p:txBody>
          <a:bodyPr rtlCol="0">
            <a:normAutofit/>
          </a:bodyPr>
          <a:lstStyle/>
          <a:p>
            <a:pPr eaLnBrk="1" fontAlgn="auto" hangingPunct="1">
              <a:spcAft>
                <a:spcPts val="0"/>
              </a:spcAft>
              <a:defRPr/>
            </a:pPr>
            <a:r>
              <a:rPr lang="en" dirty="0">
                <a:latin typeface="Times New Roman" pitchFamily="18" charset="0"/>
                <a:cs typeface="Times New Roman" pitchFamily="18" charset="0"/>
              </a:rPr>
              <a:t>Infective endocarditis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457200" y="1219200"/>
            <a:ext cx="8229600" cy="0"/>
          </a:xfrm>
          <a:prstGeom prst="line">
            <a:avLst/>
          </a:prstGeom>
          <a:ln w="22225">
            <a:solidFill>
              <a:schemeClr val="accent2"/>
            </a:solidFill>
          </a:ln>
        </p:spPr>
        <p:style>
          <a:lnRef idx="1">
            <a:schemeClr val="accent1"/>
          </a:lnRef>
          <a:fillRef idx="0">
            <a:schemeClr val="accent1"/>
          </a:fillRef>
          <a:effectRef idx="0">
            <a:schemeClr val="accent1"/>
          </a:effectRef>
          <a:fontRef idx="minor">
            <a:schemeClr val="tx1"/>
          </a:fontRef>
        </p:style>
      </p:cxnSp>
      <p:sp>
        <p:nvSpPr>
          <p:cNvPr id="6" name="Title 1"/>
          <p:cNvSpPr>
            <a:spLocks noGrp="1"/>
          </p:cNvSpPr>
          <p:nvPr>
            <p:ph type="title"/>
          </p:nvPr>
        </p:nvSpPr>
        <p:spPr>
          <a:xfrm>
            <a:off x="457200" y="76200"/>
            <a:ext cx="8229600" cy="1143000"/>
          </a:xfrm>
        </p:spPr>
        <p:txBody>
          <a:bodyPr rtlCol="0">
            <a:normAutofit/>
          </a:bodyPr>
          <a:lstStyle/>
          <a:p>
            <a:pPr eaLnBrk="1" fontAlgn="auto" hangingPunct="1">
              <a:spcAft>
                <a:spcPts val="0"/>
              </a:spcAft>
              <a:defRPr/>
            </a:pPr>
            <a:r>
              <a:rPr lang="en" dirty="0">
                <a:latin typeface="Times New Roman" pitchFamily="18" charset="0"/>
                <a:cs typeface="Times New Roman" pitchFamily="18" charset="0"/>
              </a:rPr>
              <a:t>Infective endocarditis</a:t>
            </a:r>
          </a:p>
        </p:txBody>
      </p:sp>
      <p:pic>
        <p:nvPicPr>
          <p:cNvPr id="39940" name="Picture 2"/>
          <p:cNvPicPr>
            <a:picLocks noGrp="1" noChangeAspect="1" noChangeArrowheads="1"/>
          </p:cNvPicPr>
          <p:nvPr>
            <p:ph idx="1"/>
          </p:nvPr>
        </p:nvPicPr>
        <p:blipFill>
          <a:blip r:embed="rId2" cstate="print"/>
          <a:srcRect l="28069" t="41736" r="47159" b="36554"/>
          <a:stretch>
            <a:fillRect/>
          </a:stretch>
        </p:blipFill>
        <p:spPr>
          <a:xfrm>
            <a:off x="304800" y="2438400"/>
            <a:ext cx="5410200" cy="2667000"/>
          </a:xfrm>
          <a:noFill/>
        </p:spPr>
      </p:pic>
      <p:sp>
        <p:nvSpPr>
          <p:cNvPr id="7" name="TextBox 6"/>
          <p:cNvSpPr txBox="1"/>
          <p:nvPr/>
        </p:nvSpPr>
        <p:spPr>
          <a:xfrm>
            <a:off x="5715000" y="1295400"/>
            <a:ext cx="3200400" cy="4016484"/>
          </a:xfrm>
          <a:prstGeom prst="rect">
            <a:avLst/>
          </a:prstGeom>
          <a:noFill/>
        </p:spPr>
        <p:txBody>
          <a:bodyPr>
            <a:spAutoFit/>
          </a:bodyPr>
          <a:lstStyle/>
          <a:p>
            <a:pPr>
              <a:defRPr/>
            </a:pPr>
            <a:r>
              <a:rPr lang="en" sz="1500" dirty="0">
                <a:latin typeface="Times New Roman" pitchFamily="18" charset="0"/>
                <a:cs typeface="Times New Roman" pitchFamily="18" charset="0"/>
              </a:rPr>
              <a:t>Colonization of valves as a consequence of an inflammatory lesion</a:t>
            </a:r>
          </a:p>
          <a:p>
            <a:pPr>
              <a:defRPr/>
            </a:pPr>
            <a:endParaRPr lang="en-US" sz="1500" dirty="0">
              <a:latin typeface="Times New Roman" pitchFamily="18" charset="0"/>
              <a:cs typeface="Times New Roman" pitchFamily="18" charset="0"/>
            </a:endParaRPr>
          </a:p>
          <a:p>
            <a:pPr>
              <a:defRPr/>
            </a:pPr>
            <a:r>
              <a:rPr lang="en" sz="1500" dirty="0">
                <a:latin typeface="Times New Roman" pitchFamily="18" charset="0"/>
                <a:cs typeface="Times New Roman" pitchFamily="18" charset="0"/>
              </a:rPr>
              <a:t>Sequence of events</a:t>
            </a:r>
          </a:p>
          <a:p>
            <a:pPr>
              <a:defRPr/>
            </a:pPr>
            <a:r>
              <a:rPr lang="en" sz="1500" dirty="0">
                <a:latin typeface="Times New Roman" pitchFamily="18" charset="0"/>
                <a:cs typeface="Times New Roman" pitchFamily="18" charset="0"/>
              </a:rPr>
              <a:t>1. Activated endothelial cells display integrins that promote a local increase in </a:t>
            </a:r>
            <a:r>
              <a:rPr lang="en" sz="1500" dirty="0" err="1">
                <a:latin typeface="Times New Roman" pitchFamily="18" charset="0"/>
                <a:cs typeface="Times New Roman" pitchFamily="18" charset="0"/>
              </a:rPr>
              <a:t>fibrinectin </a:t>
            </a:r>
            <a:r>
              <a:rPr lang="en" sz="1500" dirty="0">
                <a:latin typeface="Times New Roman" pitchFamily="18" charset="0"/>
                <a:cs typeface="Times New Roman" pitchFamily="18" charset="0"/>
              </a:rPr>
              <a:t>. Some bacteria like S. aureus can adhere to </a:t>
            </a:r>
            <a:r>
              <a:rPr lang="en" sz="1500" dirty="0" err="1">
                <a:latin typeface="Times New Roman" pitchFamily="18" charset="0"/>
                <a:cs typeface="Times New Roman" pitchFamily="18" charset="0"/>
              </a:rPr>
              <a:t>fibrinectin</a:t>
            </a:r>
            <a:endParaRPr lang="en-US" sz="1500" dirty="0">
              <a:latin typeface="Times New Roman" pitchFamily="18" charset="0"/>
              <a:cs typeface="Times New Roman" pitchFamily="18" charset="0"/>
            </a:endParaRPr>
          </a:p>
          <a:p>
            <a:pPr>
              <a:defRPr/>
            </a:pPr>
            <a:r>
              <a:rPr lang="en" sz="1500" dirty="0">
                <a:latin typeface="Times New Roman" pitchFamily="18" charset="0"/>
                <a:cs typeface="Times New Roman" pitchFamily="18" charset="0"/>
              </a:rPr>
              <a:t>2. Inhabiting bacteria cause an endothelial cell response that secretes cytokines and other factors that promote inflammation, clot formation, and subsequent growth of vegetations.</a:t>
            </a:r>
          </a:p>
          <a:p>
            <a:pPr>
              <a:defRPr/>
            </a:pPr>
            <a:r>
              <a:rPr lang="en" sz="1500" dirty="0">
                <a:latin typeface="Times New Roman" pitchFamily="18" charset="0"/>
                <a:cs typeface="Times New Roman" pitchFamily="18" charset="0"/>
              </a:rPr>
              <a:t>3. Endothelial cells are damaged by bacteria or cells of the immune system or changes in endothelial cells due to the presence of bacteria</a:t>
            </a:r>
          </a:p>
        </p:txBody>
      </p:sp>
      <p:sp>
        <p:nvSpPr>
          <p:cNvPr id="39942" name="TextBox 7"/>
          <p:cNvSpPr txBox="1">
            <a:spLocks noChangeArrowheads="1"/>
          </p:cNvSpPr>
          <p:nvPr/>
        </p:nvSpPr>
        <p:spPr bwMode="auto">
          <a:xfrm>
            <a:off x="838200" y="5715000"/>
            <a:ext cx="4191000" cy="646113"/>
          </a:xfrm>
          <a:prstGeom prst="rect">
            <a:avLst/>
          </a:prstGeom>
          <a:noFill/>
          <a:ln w="9525">
            <a:noFill/>
            <a:miter lim="800000"/>
            <a:headEnd/>
            <a:tailEnd/>
          </a:ln>
        </p:spPr>
        <p:txBody>
          <a:bodyPr>
            <a:spAutoFit/>
          </a:bodyPr>
          <a:lstStyle/>
          <a:p>
            <a:r>
              <a:rPr lang="en" sz="1200">
                <a:latin typeface="Times New Roman" pitchFamily="18" charset="0"/>
                <a:cs typeface="Times New Roman" pitchFamily="18" charset="0"/>
              </a:rPr>
              <a:t>Werdan, K., Dietz, S., Löffler, B. </a:t>
            </a:r>
            <a:r>
              <a:rPr lang="en" sz="1200" i="1">
                <a:latin typeface="Times New Roman" pitchFamily="18" charset="0"/>
                <a:cs typeface="Times New Roman" pitchFamily="18" charset="0"/>
              </a:rPr>
              <a:t>et al. </a:t>
            </a:r>
            <a:r>
              <a:rPr lang="en" sz="1200">
                <a:latin typeface="Times New Roman" pitchFamily="18" charset="0"/>
                <a:cs typeface="Times New Roman" pitchFamily="18" charset="0"/>
              </a:rPr>
              <a:t>Mechanisms of infective endocarditis: pathogen–host interaction and risk states. </a:t>
            </a:r>
            <a:r>
              <a:rPr lang="en" sz="1200" i="1">
                <a:latin typeface="Times New Roman" pitchFamily="18" charset="0"/>
                <a:cs typeface="Times New Roman" pitchFamily="18" charset="0"/>
              </a:rPr>
              <a:t>Nat Rev Cardiol</a:t>
            </a:r>
            <a:r>
              <a:rPr lang="en" sz="1200">
                <a:latin typeface="Times New Roman" pitchFamily="18" charset="0"/>
                <a:cs typeface="Times New Roman" pitchFamily="18" charset="0"/>
              </a:rPr>
              <a:t> </a:t>
            </a:r>
            <a:r>
              <a:rPr lang="en" sz="1200" b="1">
                <a:latin typeface="Times New Roman" pitchFamily="18" charset="0"/>
                <a:cs typeface="Times New Roman" pitchFamily="18" charset="0"/>
              </a:rPr>
              <a:t>11 </a:t>
            </a:r>
            <a:r>
              <a:rPr lang="en" sz="1200">
                <a:latin typeface="Times New Roman" pitchFamily="18" charset="0"/>
                <a:cs typeface="Times New Roman" pitchFamily="18" charset="0"/>
              </a:rPr>
              <a:t>, 35–50 (2014).</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371600"/>
            <a:ext cx="8686800" cy="4953000"/>
          </a:xfrm>
        </p:spPr>
        <p:txBody>
          <a:bodyPr rtlCol="0">
            <a:normAutofit fontScale="85000" lnSpcReduction="10000"/>
          </a:bodyPr>
          <a:lstStyle/>
          <a:p>
            <a:pPr marL="0" indent="0" eaLnBrk="1" fontAlgn="auto" hangingPunct="1">
              <a:spcAft>
                <a:spcPts val="0"/>
              </a:spcAft>
              <a:buNone/>
              <a:defRPr/>
            </a:pPr>
            <a:r>
              <a:rPr lang="en" dirty="0">
                <a:solidFill>
                  <a:srgbClr val="FF0000"/>
                </a:solidFill>
                <a:latin typeface="Times New Roman" pitchFamily="18" charset="0"/>
                <a:cs typeface="Times New Roman" pitchFamily="18" charset="0"/>
              </a:rPr>
              <a:t>Consequences:</a:t>
            </a:r>
          </a:p>
          <a:p>
            <a:pPr eaLnBrk="1" fontAlgn="auto" hangingPunct="1">
              <a:spcAft>
                <a:spcPts val="0"/>
              </a:spcAft>
              <a:buFont typeface="Wingdings" panose="05000000000000000000" pitchFamily="2" charset="2"/>
              <a:buChar char="q"/>
              <a:defRPr/>
            </a:pPr>
            <a:r>
              <a:rPr lang="en" u="sng" dirty="0">
                <a:latin typeface="Times New Roman" pitchFamily="18" charset="0"/>
                <a:cs typeface="Times New Roman" pitchFamily="18" charset="0"/>
              </a:rPr>
              <a:t>On the heart</a:t>
            </a:r>
          </a:p>
          <a:p>
            <a:pPr eaLnBrk="1" fontAlgn="auto" hangingPunct="1">
              <a:spcAft>
                <a:spcPts val="0"/>
              </a:spcAft>
              <a:buFont typeface="Wingdings" panose="05000000000000000000" pitchFamily="2" charset="2"/>
              <a:buChar char="Ø"/>
              <a:defRPr/>
            </a:pPr>
            <a:r>
              <a:rPr lang="en" dirty="0">
                <a:latin typeface="Times New Roman" pitchFamily="18" charset="0"/>
                <a:cs typeface="Times New Roman" pitchFamily="18" charset="0"/>
              </a:rPr>
              <a:t>Rupture of papillary muscle, chorda, septum, myocardium</a:t>
            </a:r>
          </a:p>
          <a:p>
            <a:pPr eaLnBrk="1" fontAlgn="auto" hangingPunct="1">
              <a:spcAft>
                <a:spcPts val="0"/>
              </a:spcAft>
              <a:buFont typeface="Wingdings" panose="05000000000000000000" pitchFamily="2" charset="2"/>
              <a:buChar char="Ø"/>
              <a:defRPr/>
            </a:pPr>
            <a:r>
              <a:rPr lang="en" dirty="0">
                <a:latin typeface="Times New Roman" pitchFamily="18" charset="0"/>
                <a:cs typeface="Times New Roman" pitchFamily="18" charset="0"/>
              </a:rPr>
              <a:t>Abscess of the valvular ring with spread to the pericardium and the occurrence of purulent pericarditis</a:t>
            </a:r>
          </a:p>
          <a:p>
            <a:pPr eaLnBrk="1" fontAlgn="auto" hangingPunct="1">
              <a:spcAft>
                <a:spcPts val="0"/>
              </a:spcAft>
              <a:buFont typeface="Wingdings" panose="05000000000000000000" pitchFamily="2" charset="2"/>
              <a:buChar char="Ø"/>
              <a:defRPr/>
            </a:pPr>
            <a:r>
              <a:rPr lang="en" dirty="0">
                <a:latin typeface="Times New Roman" pitchFamily="18" charset="0"/>
                <a:cs typeface="Times New Roman" pitchFamily="18" charset="0"/>
              </a:rPr>
              <a:t>Disturbances of the executive system</a:t>
            </a:r>
          </a:p>
          <a:p>
            <a:pPr eaLnBrk="1" fontAlgn="auto" hangingPunct="1">
              <a:spcAft>
                <a:spcPts val="0"/>
              </a:spcAft>
              <a:buFont typeface="Wingdings" panose="05000000000000000000" pitchFamily="2" charset="2"/>
              <a:buChar char="Ø"/>
              <a:defRPr/>
            </a:pPr>
            <a:r>
              <a:rPr lang="en" dirty="0" err="1">
                <a:latin typeface="Times New Roman" pitchFamily="18" charset="0"/>
                <a:cs typeface="Times New Roman" pitchFamily="18" charset="0"/>
              </a:rPr>
              <a:t>Microabscesses </a:t>
            </a:r>
            <a:r>
              <a:rPr lang="en" dirty="0">
                <a:latin typeface="Times New Roman" pitchFamily="18" charset="0"/>
                <a:cs typeface="Times New Roman" pitchFamily="18" charset="0"/>
              </a:rPr>
              <a:t>and/or vasculitis</a:t>
            </a:r>
          </a:p>
          <a:p>
            <a:pPr eaLnBrk="1" fontAlgn="auto" hangingPunct="1">
              <a:spcAft>
                <a:spcPts val="0"/>
              </a:spcAft>
              <a:buFont typeface="Wingdings" panose="05000000000000000000" pitchFamily="2" charset="2"/>
              <a:buChar char="Ø"/>
              <a:defRPr/>
            </a:pPr>
            <a:r>
              <a:rPr lang="en" dirty="0">
                <a:latin typeface="Times New Roman" pitchFamily="18" charset="0"/>
                <a:cs typeface="Times New Roman" pitchFamily="18" charset="0"/>
              </a:rPr>
              <a:t>Stenosis and valve insufficiency</a:t>
            </a:r>
          </a:p>
          <a:p>
            <a:pPr eaLnBrk="1" fontAlgn="auto" hangingPunct="1">
              <a:spcAft>
                <a:spcPts val="0"/>
              </a:spcAft>
              <a:buFont typeface="Wingdings" panose="05000000000000000000" pitchFamily="2" charset="2"/>
              <a:buChar char="q"/>
              <a:defRPr/>
            </a:pPr>
            <a:r>
              <a:rPr lang="en" u="sng" dirty="0">
                <a:latin typeface="Times New Roman" pitchFamily="18" charset="0"/>
                <a:cs typeface="Times New Roman" pitchFamily="18" charset="0"/>
              </a:rPr>
              <a:t>On other organs </a:t>
            </a:r>
            <a:r>
              <a:rPr lang="en" dirty="0">
                <a:latin typeface="Times New Roman" pitchFamily="18" charset="0"/>
                <a:cs typeface="Times New Roman" pitchFamily="18" charset="0"/>
              </a:rPr>
              <a:t>- emboli (bacterial colonies)</a:t>
            </a:r>
          </a:p>
          <a:p>
            <a:pPr eaLnBrk="1" fontAlgn="auto" hangingPunct="1">
              <a:spcAft>
                <a:spcPts val="0"/>
              </a:spcAft>
              <a:buFont typeface="Wingdings" panose="05000000000000000000" pitchFamily="2" charset="2"/>
              <a:buChar char="Ø"/>
              <a:defRPr/>
            </a:pPr>
            <a:r>
              <a:rPr lang="en" dirty="0">
                <a:latin typeface="Times New Roman" pitchFamily="18" charset="0"/>
                <a:cs typeface="Times New Roman" pitchFamily="18" charset="0"/>
              </a:rPr>
              <a:t>infarcts of the CNS and other organs</a:t>
            </a:r>
          </a:p>
          <a:p>
            <a:pPr eaLnBrk="1" fontAlgn="auto" hangingPunct="1">
              <a:spcAft>
                <a:spcPts val="0"/>
              </a:spcAft>
              <a:buFont typeface="Wingdings" panose="05000000000000000000" pitchFamily="2" charset="2"/>
              <a:buChar char="Ø"/>
              <a:defRPr/>
            </a:pPr>
            <a:r>
              <a:rPr lang="en" dirty="0">
                <a:latin typeface="Times New Roman" pitchFamily="18" charset="0"/>
                <a:cs typeface="Times New Roman" pitchFamily="18" charset="0"/>
              </a:rPr>
              <a:t>mycotic aneurysms of arteries</a:t>
            </a:r>
          </a:p>
        </p:txBody>
      </p:sp>
      <p:cxnSp>
        <p:nvCxnSpPr>
          <p:cNvPr id="5" name="Straight Connector 4"/>
          <p:cNvCxnSpPr/>
          <p:nvPr/>
        </p:nvCxnSpPr>
        <p:spPr>
          <a:xfrm>
            <a:off x="457200" y="1219200"/>
            <a:ext cx="8229600" cy="0"/>
          </a:xfrm>
          <a:prstGeom prst="line">
            <a:avLst/>
          </a:prstGeom>
          <a:ln w="22225">
            <a:solidFill>
              <a:schemeClr val="accent2"/>
            </a:solidFill>
          </a:ln>
        </p:spPr>
        <p:style>
          <a:lnRef idx="1">
            <a:schemeClr val="accent1"/>
          </a:lnRef>
          <a:fillRef idx="0">
            <a:schemeClr val="accent1"/>
          </a:fillRef>
          <a:effectRef idx="0">
            <a:schemeClr val="accent1"/>
          </a:effectRef>
          <a:fontRef idx="minor">
            <a:schemeClr val="tx1"/>
          </a:fontRef>
        </p:style>
      </p:cxnSp>
      <p:sp>
        <p:nvSpPr>
          <p:cNvPr id="6" name="Title 1"/>
          <p:cNvSpPr>
            <a:spLocks noGrp="1"/>
          </p:cNvSpPr>
          <p:nvPr>
            <p:ph type="title"/>
          </p:nvPr>
        </p:nvSpPr>
        <p:spPr>
          <a:xfrm>
            <a:off x="457200" y="76200"/>
            <a:ext cx="8229600" cy="1143000"/>
          </a:xfrm>
        </p:spPr>
        <p:txBody>
          <a:bodyPr rtlCol="0">
            <a:normAutofit/>
          </a:bodyPr>
          <a:lstStyle/>
          <a:p>
            <a:pPr eaLnBrk="1" fontAlgn="auto" hangingPunct="1">
              <a:spcAft>
                <a:spcPts val="0"/>
              </a:spcAft>
              <a:defRPr/>
            </a:pPr>
            <a:r>
              <a:rPr lang="en" dirty="0">
                <a:latin typeface="Times New Roman" pitchFamily="18" charset="0"/>
                <a:cs typeface="Times New Roman" pitchFamily="18" charset="0"/>
              </a:rPr>
              <a:t>Infective endocarditis</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Content Placeholder 2"/>
          <p:cNvSpPr>
            <a:spLocks noGrp="1"/>
          </p:cNvSpPr>
          <p:nvPr>
            <p:ph idx="1"/>
          </p:nvPr>
        </p:nvSpPr>
        <p:spPr>
          <a:xfrm>
            <a:off x="457200" y="1371600"/>
            <a:ext cx="8686800" cy="4525963"/>
          </a:xfrm>
        </p:spPr>
        <p:txBody>
          <a:bodyPr/>
          <a:lstStyle/>
          <a:p>
            <a:pPr marL="0" indent="0" eaLnBrk="1" hangingPunct="1">
              <a:buNone/>
            </a:pPr>
            <a:r>
              <a:rPr lang="en" dirty="0">
                <a:solidFill>
                  <a:srgbClr val="FF0000"/>
                </a:solidFill>
                <a:latin typeface="Times New Roman" pitchFamily="18" charset="0"/>
                <a:cs typeface="Times New Roman" pitchFamily="18" charset="0"/>
              </a:rPr>
              <a:t>Consequences</a:t>
            </a:r>
          </a:p>
          <a:p>
            <a:pPr eaLnBrk="1" hangingPunct="1"/>
            <a:r>
              <a:rPr lang="en" dirty="0">
                <a:latin typeface="Times New Roman" pitchFamily="18" charset="0"/>
                <a:cs typeface="Times New Roman" pitchFamily="18" charset="0"/>
              </a:rPr>
              <a:t>Immune nature</a:t>
            </a:r>
          </a:p>
          <a:p>
            <a:pPr eaLnBrk="1" hangingPunct="1">
              <a:buFont typeface="Wingdings" panose="05000000000000000000" pitchFamily="2" charset="2"/>
              <a:buChar char="Ø"/>
            </a:pPr>
            <a:r>
              <a:rPr lang="en" dirty="0">
                <a:latin typeface="Times New Roman" pitchFamily="18" charset="0"/>
                <a:cs typeface="Times New Roman" pitchFamily="18" charset="0"/>
              </a:rPr>
              <a:t>Constant activation of the immune response (bacteremia)</a:t>
            </a:r>
          </a:p>
          <a:p>
            <a:pPr eaLnBrk="1" hangingPunct="1">
              <a:buFont typeface="Wingdings" panose="05000000000000000000" pitchFamily="2" charset="2"/>
              <a:buChar char="Ø"/>
            </a:pPr>
            <a:r>
              <a:rPr lang="en" dirty="0">
                <a:latin typeface="Times New Roman" pitchFamily="18" charset="0"/>
                <a:cs typeface="Times New Roman" pitchFamily="18" charset="0"/>
              </a:rPr>
              <a:t>Acute and chronic glomerulonephritis</a:t>
            </a:r>
          </a:p>
          <a:p>
            <a:pPr eaLnBrk="1" hangingPunct="1">
              <a:buFont typeface="Wingdings" panose="05000000000000000000" pitchFamily="2" charset="2"/>
              <a:buChar char="Ø"/>
            </a:pPr>
            <a:r>
              <a:rPr lang="en" dirty="0">
                <a:latin typeface="Times New Roman" pitchFamily="18" charset="0"/>
                <a:cs typeface="Times New Roman" pitchFamily="18" charset="0"/>
              </a:rPr>
              <a:t>Pericarditis</a:t>
            </a:r>
          </a:p>
        </p:txBody>
      </p:sp>
      <p:cxnSp>
        <p:nvCxnSpPr>
          <p:cNvPr id="5" name="Straight Connector 4"/>
          <p:cNvCxnSpPr/>
          <p:nvPr/>
        </p:nvCxnSpPr>
        <p:spPr>
          <a:xfrm>
            <a:off x="457200" y="1219200"/>
            <a:ext cx="8229600" cy="0"/>
          </a:xfrm>
          <a:prstGeom prst="line">
            <a:avLst/>
          </a:prstGeom>
          <a:ln w="22225">
            <a:solidFill>
              <a:schemeClr val="accent2"/>
            </a:solidFill>
          </a:ln>
        </p:spPr>
        <p:style>
          <a:lnRef idx="1">
            <a:schemeClr val="accent1"/>
          </a:lnRef>
          <a:fillRef idx="0">
            <a:schemeClr val="accent1"/>
          </a:fillRef>
          <a:effectRef idx="0">
            <a:schemeClr val="accent1"/>
          </a:effectRef>
          <a:fontRef idx="minor">
            <a:schemeClr val="tx1"/>
          </a:fontRef>
        </p:style>
      </p:cxnSp>
      <p:sp>
        <p:nvSpPr>
          <p:cNvPr id="6" name="Title 1"/>
          <p:cNvSpPr>
            <a:spLocks noGrp="1"/>
          </p:cNvSpPr>
          <p:nvPr>
            <p:ph type="title"/>
          </p:nvPr>
        </p:nvSpPr>
        <p:spPr>
          <a:xfrm>
            <a:off x="457200" y="76200"/>
            <a:ext cx="8229600" cy="1143000"/>
          </a:xfrm>
        </p:spPr>
        <p:txBody>
          <a:bodyPr rtlCol="0">
            <a:normAutofit/>
          </a:bodyPr>
          <a:lstStyle/>
          <a:p>
            <a:pPr eaLnBrk="1" fontAlgn="auto" hangingPunct="1">
              <a:spcAft>
                <a:spcPts val="0"/>
              </a:spcAft>
              <a:defRPr/>
            </a:pPr>
            <a:r>
              <a:rPr lang="en" dirty="0">
                <a:latin typeface="Times New Roman" pitchFamily="18" charset="0"/>
                <a:cs typeface="Times New Roman" pitchFamily="18" charset="0"/>
              </a:rPr>
              <a:t>Infective endocarditis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pPr eaLnBrk="1" hangingPunct="1"/>
            <a:r>
              <a:rPr lang="en" dirty="0">
                <a:latin typeface="Times New Roman" pitchFamily="18" charset="0"/>
                <a:cs typeface="Times New Roman" pitchFamily="18" charset="0"/>
              </a:rPr>
              <a:t>Valvular defects (valve disorders)</a:t>
            </a:r>
          </a:p>
        </p:txBody>
      </p:sp>
      <p:pic>
        <p:nvPicPr>
          <p:cNvPr id="1028" name="Picture 4">
            <a:extLst>
              <a:ext uri="{FF2B5EF4-FFF2-40B4-BE49-F238E27FC236}">
                <a16:creationId xmlns:a16="http://schemas.microsoft.com/office/drawing/2014/main" xmlns="" id="{C42AD616-007C-7D38-3CA1-C341590F88B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36090" y="1828800"/>
            <a:ext cx="5671820" cy="386715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Content Placeholder 2"/>
          <p:cNvSpPr>
            <a:spLocks noGrp="1"/>
          </p:cNvSpPr>
          <p:nvPr>
            <p:ph idx="1"/>
          </p:nvPr>
        </p:nvSpPr>
        <p:spPr/>
        <p:txBody>
          <a:bodyPr/>
          <a:lstStyle/>
          <a:p>
            <a:r>
              <a:rPr lang="en" dirty="0"/>
              <a:t>Pericardial diseases</a:t>
            </a:r>
          </a:p>
          <a:p>
            <a:r>
              <a:rPr lang="en" dirty="0"/>
              <a:t>Disorders of blood vessels</a:t>
            </a:r>
          </a:p>
          <a:p>
            <a:pPr>
              <a:buFont typeface="Wingdings" panose="05000000000000000000" pitchFamily="2" charset="2"/>
              <a:buChar char="q"/>
            </a:pPr>
            <a:r>
              <a:rPr lang="en" dirty="0"/>
              <a:t>Aorta</a:t>
            </a:r>
          </a:p>
          <a:p>
            <a:pPr>
              <a:buFont typeface="Wingdings" panose="05000000000000000000" pitchFamily="2" charset="2"/>
              <a:buChar char="q"/>
            </a:pPr>
            <a:r>
              <a:rPr lang="en" dirty="0"/>
              <a:t>Peripheral arteries</a:t>
            </a:r>
          </a:p>
          <a:p>
            <a:r>
              <a:rPr lang="en" dirty="0"/>
              <a:t>Occlusive</a:t>
            </a:r>
          </a:p>
          <a:p>
            <a:r>
              <a:rPr lang="en" dirty="0"/>
              <a:t>Functional</a:t>
            </a:r>
          </a:p>
          <a:p>
            <a:pPr>
              <a:buFont typeface="Wingdings" panose="05000000000000000000" pitchFamily="2" charset="2"/>
              <a:buChar char="q"/>
            </a:pPr>
            <a:r>
              <a:rPr lang="en" dirty="0"/>
              <a:t>Veins</a:t>
            </a:r>
          </a:p>
          <a:p>
            <a:r>
              <a:rPr lang="en" dirty="0"/>
              <a:t>Disorders of lymphatic vessels</a:t>
            </a:r>
          </a:p>
        </p:txBody>
      </p:sp>
      <p:sp>
        <p:nvSpPr>
          <p:cNvPr id="43011" name="Title 1"/>
          <p:cNvSpPr>
            <a:spLocks noGrp="1"/>
          </p:cNvSpPr>
          <p:nvPr>
            <p:ph type="title"/>
          </p:nvPr>
        </p:nvSpPr>
        <p:spPr/>
        <p:txBody>
          <a:bodyPr/>
          <a:lstStyle/>
          <a:p>
            <a:pPr eaLnBrk="1" hangingPunct="1"/>
            <a:r>
              <a:rPr lang="en" dirty="0">
                <a:solidFill>
                  <a:srgbClr val="FF0000"/>
                </a:solidFill>
                <a:latin typeface="Times New Roman" pitchFamily="18" charset="0"/>
                <a:cs typeface="Times New Roman" pitchFamily="18" charset="0"/>
              </a:rPr>
              <a:t>CONTENT</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Title 1"/>
          <p:cNvSpPr>
            <a:spLocks noGrp="1"/>
          </p:cNvSpPr>
          <p:nvPr>
            <p:ph type="title"/>
          </p:nvPr>
        </p:nvSpPr>
        <p:spPr>
          <a:xfrm>
            <a:off x="457200" y="76200"/>
            <a:ext cx="8229600" cy="1143000"/>
          </a:xfrm>
        </p:spPr>
        <p:txBody>
          <a:bodyPr/>
          <a:lstStyle/>
          <a:p>
            <a:pPr eaLnBrk="1" hangingPunct="1"/>
            <a:r>
              <a:rPr lang="en" dirty="0">
                <a:latin typeface="Times New Roman" pitchFamily="18" charset="0"/>
                <a:cs typeface="Times New Roman" pitchFamily="18" charset="0"/>
              </a:rPr>
              <a:t>PERICARDIUM</a:t>
            </a:r>
          </a:p>
        </p:txBody>
      </p:sp>
      <p:sp>
        <p:nvSpPr>
          <p:cNvPr id="44035" name="Content Placeholder 2"/>
          <p:cNvSpPr>
            <a:spLocks noGrp="1"/>
          </p:cNvSpPr>
          <p:nvPr>
            <p:ph idx="1"/>
          </p:nvPr>
        </p:nvSpPr>
        <p:spPr>
          <a:xfrm>
            <a:off x="228600" y="1371600"/>
            <a:ext cx="8458200" cy="4953000"/>
          </a:xfrm>
        </p:spPr>
        <p:txBody>
          <a:bodyPr/>
          <a:lstStyle/>
          <a:p>
            <a:pPr eaLnBrk="1" hangingPunct="1"/>
            <a:r>
              <a:rPr lang="en" sz="2800" dirty="0">
                <a:latin typeface="Times New Roman" pitchFamily="18" charset="0"/>
                <a:cs typeface="Times New Roman" pitchFamily="18" charset="0"/>
              </a:rPr>
              <a:t>Visceral and parietal layer</a:t>
            </a:r>
          </a:p>
          <a:p>
            <a:pPr eaLnBrk="1" hangingPunct="1"/>
            <a:endParaRPr lang="en-US" sz="2800" dirty="0">
              <a:latin typeface="Times New Roman" pitchFamily="18" charset="0"/>
              <a:cs typeface="Times New Roman" pitchFamily="18" charset="0"/>
            </a:endParaRPr>
          </a:p>
          <a:p>
            <a:pPr eaLnBrk="1" hangingPunct="1"/>
            <a:r>
              <a:rPr lang="en" sz="2800" dirty="0">
                <a:latin typeface="Times New Roman" pitchFamily="18" charset="0"/>
                <a:cs typeface="Times New Roman" pitchFamily="18" charset="0"/>
              </a:rPr>
              <a:t>The pericardial volume-pressure relationship in the pericardium is exponential type</a:t>
            </a:r>
          </a:p>
          <a:p>
            <a:pPr eaLnBrk="1" hangingPunct="1"/>
            <a:r>
              <a:rPr lang="en" sz="2800" dirty="0">
                <a:latin typeface="Times New Roman" pitchFamily="18" charset="0"/>
                <a:cs typeface="Times New Roman" pitchFamily="18" charset="0"/>
              </a:rPr>
              <a:t>Pericardial pressure ratio and the</a:t>
            </a:r>
          </a:p>
          <a:p>
            <a:pPr marL="0" indent="0" eaLnBrk="1" hangingPunct="1">
              <a:buNone/>
            </a:pPr>
            <a:r>
              <a:rPr lang="en" sz="2800" dirty="0">
                <a:latin typeface="Times New Roman" pitchFamily="18" charset="0"/>
                <a:cs typeface="Times New Roman" pitchFamily="18" charset="0"/>
              </a:rPr>
              <a:t>right atrium is positive linear type</a:t>
            </a:r>
          </a:p>
        </p:txBody>
      </p:sp>
      <p:cxnSp>
        <p:nvCxnSpPr>
          <p:cNvPr id="5" name="Straight Connector 4"/>
          <p:cNvCxnSpPr/>
          <p:nvPr/>
        </p:nvCxnSpPr>
        <p:spPr>
          <a:xfrm>
            <a:off x="457200" y="1219200"/>
            <a:ext cx="8229600" cy="0"/>
          </a:xfrm>
          <a:prstGeom prst="line">
            <a:avLst/>
          </a:prstGeom>
          <a:ln w="22225">
            <a:solidFill>
              <a:schemeClr val="accent2"/>
            </a:solidFill>
          </a:ln>
        </p:spPr>
        <p:style>
          <a:lnRef idx="1">
            <a:schemeClr val="accent1"/>
          </a:lnRef>
          <a:fillRef idx="0">
            <a:schemeClr val="accent1"/>
          </a:fillRef>
          <a:effectRef idx="0">
            <a:schemeClr val="accent1"/>
          </a:effectRef>
          <a:fontRef idx="minor">
            <a:schemeClr val="tx1"/>
          </a:fontRef>
        </p:style>
      </p:cxnSp>
      <p:pic>
        <p:nvPicPr>
          <p:cNvPr id="44037" name="Picture 2"/>
          <p:cNvPicPr>
            <a:picLocks noChangeAspect="1" noChangeArrowheads="1"/>
          </p:cNvPicPr>
          <p:nvPr/>
        </p:nvPicPr>
        <p:blipFill>
          <a:blip r:embed="rId2" cstate="print"/>
          <a:srcRect/>
          <a:stretch>
            <a:fillRect/>
          </a:stretch>
        </p:blipFill>
        <p:spPr bwMode="auto">
          <a:xfrm>
            <a:off x="6526213" y="3200400"/>
            <a:ext cx="2617787" cy="3657600"/>
          </a:xfrm>
          <a:prstGeom prst="rect">
            <a:avLst/>
          </a:prstGeom>
          <a:noFill/>
          <a:ln w="9525">
            <a:noFill/>
            <a:miter lim="800000"/>
            <a:headEnd/>
            <a:tailEnd/>
          </a:ln>
        </p:spPr>
      </p:pic>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Content Placeholder 2"/>
          <p:cNvSpPr>
            <a:spLocks noGrp="1"/>
          </p:cNvSpPr>
          <p:nvPr>
            <p:ph idx="1"/>
          </p:nvPr>
        </p:nvSpPr>
        <p:spPr>
          <a:xfrm>
            <a:off x="304800" y="1371600"/>
            <a:ext cx="8839200" cy="4953000"/>
          </a:xfrm>
        </p:spPr>
        <p:txBody>
          <a:bodyPr/>
          <a:lstStyle/>
          <a:p>
            <a:pPr eaLnBrk="1" hangingPunct="1"/>
            <a:r>
              <a:rPr lang="en" sz="2400" dirty="0">
                <a:solidFill>
                  <a:srgbClr val="FF0000"/>
                </a:solidFill>
                <a:latin typeface="Times New Roman" pitchFamily="18" charset="0"/>
                <a:cs typeface="Times New Roman" pitchFamily="18" charset="0"/>
              </a:rPr>
              <a:t>Acute inflammation of the pericardium </a:t>
            </a:r>
            <a:r>
              <a:rPr lang="en" sz="2400" dirty="0">
                <a:latin typeface="Times New Roman" pitchFamily="18" charset="0"/>
                <a:cs typeface="Times New Roman" pitchFamily="18" charset="0"/>
              </a:rPr>
              <a:t>(accompanied by the formation of exudate and thickening of the pericardium)</a:t>
            </a:r>
          </a:p>
          <a:p>
            <a:pPr eaLnBrk="1" hangingPunct="1"/>
            <a:r>
              <a:rPr lang="en" sz="2400" dirty="0">
                <a:latin typeface="Times New Roman" pitchFamily="18" charset="0"/>
                <a:cs typeface="Times New Roman" pitchFamily="18" charset="0"/>
              </a:rPr>
              <a:t>Etiology</a:t>
            </a:r>
          </a:p>
          <a:p>
            <a:pPr lvl="1" eaLnBrk="1" hangingPunct="1"/>
            <a:r>
              <a:rPr lang="en" sz="2400" dirty="0">
                <a:latin typeface="Times New Roman" pitchFamily="18" charset="0"/>
                <a:cs typeface="Times New Roman" pitchFamily="18" charset="0"/>
              </a:rPr>
              <a:t>Infections (Coxsackie viruses, Streptococcus and Staphylococcus)</a:t>
            </a:r>
          </a:p>
          <a:p>
            <a:pPr lvl="1" eaLnBrk="1" hangingPunct="1"/>
            <a:r>
              <a:rPr lang="en" sz="2400" dirty="0">
                <a:latin typeface="Times New Roman" pitchFamily="18" charset="0"/>
                <a:cs typeface="Times New Roman" pitchFamily="18" charset="0"/>
              </a:rPr>
              <a:t>Autoimmune diseases</a:t>
            </a:r>
          </a:p>
          <a:p>
            <a:pPr lvl="1" eaLnBrk="1" hangingPunct="1"/>
            <a:r>
              <a:rPr lang="en" sz="2400" dirty="0">
                <a:latin typeface="Times New Roman" pitchFamily="18" charset="0"/>
                <a:cs typeface="Times New Roman" pitchFamily="18" charset="0"/>
              </a:rPr>
              <a:t>Radiation therapy</a:t>
            </a:r>
          </a:p>
          <a:p>
            <a:pPr eaLnBrk="1" hangingPunct="1"/>
            <a:r>
              <a:rPr lang="en" sz="2400" dirty="0">
                <a:latin typeface="Times New Roman" pitchFamily="18" charset="0"/>
                <a:cs typeface="Times New Roman" pitchFamily="18" charset="0"/>
              </a:rPr>
              <a:t>Clinical manifestation:</a:t>
            </a:r>
          </a:p>
          <a:p>
            <a:pPr lvl="1" eaLnBrk="1" hangingPunct="1"/>
            <a:r>
              <a:rPr lang="en" sz="2400" dirty="0">
                <a:latin typeface="Times New Roman" pitchFamily="18" charset="0"/>
                <a:cs typeface="Times New Roman" pitchFamily="18" charset="0"/>
              </a:rPr>
              <a:t>Chest pain</a:t>
            </a:r>
          </a:p>
          <a:p>
            <a:pPr lvl="1" eaLnBrk="1" hangingPunct="1"/>
            <a:r>
              <a:rPr lang="en" sz="2400" dirty="0">
                <a:latin typeface="Times New Roman" pitchFamily="18" charset="0"/>
                <a:cs typeface="Times New Roman" pitchFamily="18" charset="0"/>
              </a:rPr>
              <a:t>Changes in the ECG</a:t>
            </a:r>
          </a:p>
          <a:p>
            <a:pPr lvl="1" eaLnBrk="1" hangingPunct="1"/>
            <a:endParaRPr lang="en-US" sz="2400" dirty="0">
              <a:latin typeface="Times New Roman" pitchFamily="18" charset="0"/>
              <a:cs typeface="Times New Roman" pitchFamily="18" charset="0"/>
            </a:endParaRPr>
          </a:p>
        </p:txBody>
      </p:sp>
      <p:cxnSp>
        <p:nvCxnSpPr>
          <p:cNvPr id="5" name="Straight Connector 4"/>
          <p:cNvCxnSpPr/>
          <p:nvPr/>
        </p:nvCxnSpPr>
        <p:spPr>
          <a:xfrm>
            <a:off x="457200" y="1219200"/>
            <a:ext cx="8229600" cy="0"/>
          </a:xfrm>
          <a:prstGeom prst="line">
            <a:avLst/>
          </a:prstGeom>
          <a:ln w="22225">
            <a:solidFill>
              <a:schemeClr val="accent2"/>
            </a:solidFill>
          </a:ln>
        </p:spPr>
        <p:style>
          <a:lnRef idx="1">
            <a:schemeClr val="accent1"/>
          </a:lnRef>
          <a:fillRef idx="0">
            <a:schemeClr val="accent1"/>
          </a:fillRef>
          <a:effectRef idx="0">
            <a:schemeClr val="accent1"/>
          </a:effectRef>
          <a:fontRef idx="minor">
            <a:schemeClr val="tx1"/>
          </a:fontRef>
        </p:style>
      </p:cxnSp>
      <p:sp>
        <p:nvSpPr>
          <p:cNvPr id="45060" name="Title 1"/>
          <p:cNvSpPr>
            <a:spLocks noGrp="1"/>
          </p:cNvSpPr>
          <p:nvPr>
            <p:ph type="title"/>
          </p:nvPr>
        </p:nvSpPr>
        <p:spPr>
          <a:xfrm>
            <a:off x="457200" y="76200"/>
            <a:ext cx="8229600" cy="1143000"/>
          </a:xfrm>
        </p:spPr>
        <p:txBody>
          <a:bodyPr/>
          <a:lstStyle/>
          <a:p>
            <a:pPr eaLnBrk="1" hangingPunct="1"/>
            <a:r>
              <a:rPr lang="en">
                <a:latin typeface="Times New Roman" pitchFamily="18" charset="0"/>
                <a:cs typeface="Times New Roman" pitchFamily="18" charset="0"/>
              </a:rPr>
              <a:t>ACUTE PERICARDITIS</a:t>
            </a:r>
          </a:p>
        </p:txBody>
      </p:sp>
      <p:pic>
        <p:nvPicPr>
          <p:cNvPr id="45061" name="Picture 3"/>
          <p:cNvPicPr>
            <a:picLocks noChangeAspect="1" noChangeArrowheads="1"/>
          </p:cNvPicPr>
          <p:nvPr/>
        </p:nvPicPr>
        <p:blipFill>
          <a:blip r:embed="rId2" cstate="print"/>
          <a:srcRect l="45882"/>
          <a:stretch>
            <a:fillRect/>
          </a:stretch>
        </p:blipFill>
        <p:spPr bwMode="auto">
          <a:xfrm>
            <a:off x="6172200" y="3771900"/>
            <a:ext cx="2743200" cy="2857500"/>
          </a:xfrm>
          <a:prstGeom prst="rect">
            <a:avLst/>
          </a:prstGeom>
          <a:noFill/>
          <a:ln w="9525">
            <a:noFill/>
            <a:miter lim="800000"/>
            <a:headEnd/>
            <a:tailEnd/>
          </a:ln>
        </p:spPr>
      </p:pic>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Content Placeholder 2"/>
          <p:cNvSpPr>
            <a:spLocks noGrp="1"/>
          </p:cNvSpPr>
          <p:nvPr>
            <p:ph idx="1"/>
          </p:nvPr>
        </p:nvSpPr>
        <p:spPr>
          <a:xfrm>
            <a:off x="457200" y="1371600"/>
            <a:ext cx="8229600" cy="4724400"/>
          </a:xfrm>
        </p:spPr>
        <p:txBody>
          <a:bodyPr/>
          <a:lstStyle/>
          <a:p>
            <a:pPr eaLnBrk="1" hangingPunct="1"/>
            <a:r>
              <a:rPr lang="en" dirty="0">
                <a:latin typeface="Times New Roman" pitchFamily="18" charset="0"/>
                <a:cs typeface="Times New Roman" pitchFamily="18" charset="0"/>
              </a:rPr>
              <a:t>Pericardial effusion :</a:t>
            </a:r>
          </a:p>
          <a:p>
            <a:pPr lvl="1" eaLnBrk="1" hangingPunct="1"/>
            <a:r>
              <a:rPr lang="en" dirty="0">
                <a:latin typeface="Times New Roman" pitchFamily="18" charset="0"/>
                <a:cs typeface="Times New Roman" pitchFamily="18" charset="0"/>
              </a:rPr>
              <a:t>In shape of </a:t>
            </a:r>
            <a:r>
              <a:rPr lang="en" dirty="0">
                <a:solidFill>
                  <a:srgbClr val="FF0000"/>
                </a:solidFill>
                <a:latin typeface="Times New Roman" pitchFamily="18" charset="0"/>
                <a:cs typeface="Times New Roman" pitchFamily="18" charset="0"/>
              </a:rPr>
              <a:t>transudate</a:t>
            </a:r>
            <a:endParaRPr lang="en-US" dirty="0">
              <a:solidFill>
                <a:srgbClr val="FF0000"/>
              </a:solidFill>
              <a:latin typeface="Times New Roman" pitchFamily="18" charset="0"/>
              <a:cs typeface="Times New Roman" pitchFamily="18" charset="0"/>
            </a:endParaRPr>
          </a:p>
          <a:p>
            <a:pPr marL="1371600" lvl="2" indent="-457200" eaLnBrk="1" hangingPunct="1">
              <a:buFont typeface="Calibri" pitchFamily="34" charset="0"/>
              <a:buAutoNum type="arabicPeriod"/>
            </a:pPr>
            <a:r>
              <a:rPr lang="en" dirty="0">
                <a:latin typeface="Times New Roman" pitchFamily="18" charset="0"/>
                <a:cs typeface="Times New Roman" pitchFamily="18" charset="0"/>
              </a:rPr>
              <a:t>LV insufficiency</a:t>
            </a:r>
          </a:p>
          <a:p>
            <a:pPr marL="1371600" lvl="2" indent="-457200" eaLnBrk="1" hangingPunct="1">
              <a:buFont typeface="Calibri" pitchFamily="34" charset="0"/>
              <a:buAutoNum type="arabicPeriod"/>
            </a:pPr>
            <a:r>
              <a:rPr lang="en" dirty="0" err="1">
                <a:latin typeface="Times New Roman" pitchFamily="18" charset="0"/>
                <a:cs typeface="Times New Roman" pitchFamily="18" charset="0"/>
              </a:rPr>
              <a:t>Hypoproteinemia</a:t>
            </a:r>
            <a:endParaRPr lang="en-US" dirty="0">
              <a:latin typeface="Times New Roman" pitchFamily="18" charset="0"/>
              <a:cs typeface="Times New Roman" pitchFamily="18" charset="0"/>
            </a:endParaRPr>
          </a:p>
          <a:p>
            <a:pPr lvl="1" eaLnBrk="1" hangingPunct="1"/>
            <a:r>
              <a:rPr lang="en" dirty="0">
                <a:latin typeface="Times New Roman" pitchFamily="18" charset="0"/>
                <a:cs typeface="Times New Roman" pitchFamily="18" charset="0"/>
              </a:rPr>
              <a:t>In shape of </a:t>
            </a:r>
            <a:r>
              <a:rPr lang="en" dirty="0">
                <a:solidFill>
                  <a:srgbClr val="FF0000"/>
                </a:solidFill>
                <a:latin typeface="Times New Roman" pitchFamily="18" charset="0"/>
                <a:cs typeface="Times New Roman" pitchFamily="18" charset="0"/>
              </a:rPr>
              <a:t>exudate </a:t>
            </a:r>
            <a:r>
              <a:rPr lang="en" dirty="0">
                <a:latin typeface="Times New Roman" pitchFamily="18" charset="0"/>
                <a:cs typeface="Times New Roman" pitchFamily="18" charset="0"/>
              </a:rPr>
              <a:t>( inflammation )</a:t>
            </a:r>
          </a:p>
          <a:p>
            <a:pPr marL="1371600" lvl="2" indent="-457200" eaLnBrk="1" hangingPunct="1">
              <a:buFont typeface="Calibri" pitchFamily="34" charset="0"/>
              <a:buAutoNum type="arabicPeriod"/>
            </a:pPr>
            <a:r>
              <a:rPr lang="en" dirty="0" err="1">
                <a:latin typeface="Times New Roman" pitchFamily="18" charset="0"/>
                <a:cs typeface="Times New Roman" pitchFamily="18" charset="0"/>
              </a:rPr>
              <a:t>Sanguinous </a:t>
            </a:r>
            <a:r>
              <a:rPr lang="en" dirty="0">
                <a:latin typeface="Times New Roman" pitchFamily="18" charset="0"/>
                <a:cs typeface="Times New Roman" pitchFamily="18" charset="0"/>
              </a:rPr>
              <a:t>(TB, </a:t>
            </a:r>
            <a:r>
              <a:rPr lang="en" dirty="0" err="1">
                <a:latin typeface="Times New Roman" pitchFamily="18" charset="0"/>
                <a:cs typeface="Times New Roman" pitchFamily="18" charset="0"/>
              </a:rPr>
              <a:t>neoplasm </a:t>
            </a:r>
            <a:r>
              <a:rPr lang="en" dirty="0">
                <a:latin typeface="Times New Roman" pitchFamily="18" charset="0"/>
                <a:cs typeface="Times New Roman" pitchFamily="18" charset="0"/>
              </a:rPr>
              <a:t>)</a:t>
            </a:r>
          </a:p>
          <a:p>
            <a:pPr marL="1371600" lvl="2" indent="-457200" eaLnBrk="1" hangingPunct="1">
              <a:buFont typeface="Calibri" pitchFamily="34" charset="0"/>
              <a:buAutoNum type="arabicPeriod"/>
            </a:pPr>
            <a:r>
              <a:rPr lang="en" dirty="0" err="1">
                <a:latin typeface="Times New Roman" pitchFamily="18" charset="0"/>
                <a:cs typeface="Times New Roman" pitchFamily="18" charset="0"/>
              </a:rPr>
              <a:t>Serosanguinous </a:t>
            </a:r>
            <a:r>
              <a:rPr lang="en" dirty="0">
                <a:latin typeface="Times New Roman" pitchFamily="18" charset="0"/>
                <a:cs typeface="Times New Roman" pitchFamily="18" charset="0"/>
              </a:rPr>
              <a:t>( </a:t>
            </a:r>
            <a:r>
              <a:rPr lang="en" dirty="0" err="1">
                <a:latin typeface="Times New Roman" pitchFamily="18" charset="0"/>
                <a:cs typeface="Times New Roman" pitchFamily="18" charset="0"/>
              </a:rPr>
              <a:t>trauma </a:t>
            </a:r>
            <a:r>
              <a:rPr lang="en" dirty="0">
                <a:latin typeface="Times New Roman" pitchFamily="18" charset="0"/>
                <a:cs typeface="Times New Roman" pitchFamily="18" charset="0"/>
              </a:rPr>
              <a:t>, </a:t>
            </a:r>
            <a:r>
              <a:rPr lang="en" dirty="0" err="1">
                <a:latin typeface="Times New Roman" pitchFamily="18" charset="0"/>
                <a:cs typeface="Times New Roman" pitchFamily="18" charset="0"/>
              </a:rPr>
              <a:t>disorder</a:t>
            </a:r>
            <a:r>
              <a:rPr lang="en" dirty="0">
                <a:latin typeface="Times New Roman" pitchFamily="18" charset="0"/>
                <a:cs typeface="Times New Roman" pitchFamily="18" charset="0"/>
              </a:rPr>
              <a:t> </a:t>
            </a:r>
            <a:r>
              <a:rPr lang="en" dirty="0" err="1">
                <a:latin typeface="Times New Roman" pitchFamily="18" charset="0"/>
                <a:cs typeface="Times New Roman" pitchFamily="18" charset="0"/>
              </a:rPr>
              <a:t>coagulation </a:t>
            </a:r>
            <a:r>
              <a:rPr lang="en" dirty="0">
                <a:latin typeface="Times New Roman" pitchFamily="18" charset="0"/>
                <a:cs typeface="Times New Roman" pitchFamily="18" charset="0"/>
              </a:rPr>
              <a:t>)</a:t>
            </a:r>
          </a:p>
          <a:p>
            <a:pPr marL="1371600" lvl="2" indent="-457200" eaLnBrk="1" hangingPunct="1">
              <a:buFont typeface="Calibri" pitchFamily="34" charset="0"/>
              <a:buAutoNum type="arabicPeriod"/>
            </a:pPr>
            <a:r>
              <a:rPr lang="en" dirty="0" err="1">
                <a:latin typeface="Times New Roman" pitchFamily="18" charset="0"/>
                <a:cs typeface="Times New Roman" pitchFamily="18" charset="0"/>
              </a:rPr>
              <a:t>Chilosi </a:t>
            </a:r>
            <a:r>
              <a:rPr lang="en" dirty="0">
                <a:latin typeface="Times New Roman" pitchFamily="18" charset="0"/>
                <a:cs typeface="Times New Roman" pitchFamily="18" charset="0"/>
              </a:rPr>
              <a:t>( </a:t>
            </a:r>
            <a:r>
              <a:rPr lang="en" dirty="0" err="1">
                <a:latin typeface="Times New Roman" pitchFamily="18" charset="0"/>
                <a:cs typeface="Times New Roman" pitchFamily="18" charset="0"/>
              </a:rPr>
              <a:t>injury</a:t>
            </a:r>
            <a:r>
              <a:rPr lang="en" dirty="0">
                <a:latin typeface="Times New Roman" pitchFamily="18" charset="0"/>
                <a:cs typeface="Times New Roman" pitchFamily="18" charset="0"/>
              </a:rPr>
              <a:t> </a:t>
            </a:r>
            <a:r>
              <a:rPr lang="en" dirty="0" err="1">
                <a:latin typeface="Times New Roman" pitchFamily="18" charset="0"/>
                <a:cs typeface="Times New Roman" pitchFamily="18" charset="0"/>
              </a:rPr>
              <a:t>thoracic</a:t>
            </a:r>
            <a:r>
              <a:rPr lang="en" dirty="0">
                <a:latin typeface="Times New Roman" pitchFamily="18" charset="0"/>
                <a:cs typeface="Times New Roman" pitchFamily="18" charset="0"/>
              </a:rPr>
              <a:t> </a:t>
            </a:r>
            <a:r>
              <a:rPr lang="en" dirty="0" err="1">
                <a:latin typeface="Times New Roman" pitchFamily="18" charset="0"/>
                <a:cs typeface="Times New Roman" pitchFamily="18" charset="0"/>
              </a:rPr>
              <a:t>ductus </a:t>
            </a:r>
            <a:r>
              <a:rPr lang="en" dirty="0">
                <a:latin typeface="Times New Roman" pitchFamily="18" charset="0"/>
                <a:cs typeface="Times New Roman" pitchFamily="18" charset="0"/>
              </a:rPr>
              <a:t>)</a:t>
            </a:r>
          </a:p>
        </p:txBody>
      </p:sp>
      <p:cxnSp>
        <p:nvCxnSpPr>
          <p:cNvPr id="5" name="Straight Connector 4"/>
          <p:cNvCxnSpPr/>
          <p:nvPr/>
        </p:nvCxnSpPr>
        <p:spPr>
          <a:xfrm>
            <a:off x="457200" y="1219200"/>
            <a:ext cx="8229600" cy="0"/>
          </a:xfrm>
          <a:prstGeom prst="line">
            <a:avLst/>
          </a:prstGeom>
          <a:ln w="22225">
            <a:solidFill>
              <a:schemeClr val="accent2"/>
            </a:solidFill>
          </a:ln>
        </p:spPr>
        <p:style>
          <a:lnRef idx="1">
            <a:schemeClr val="accent1"/>
          </a:lnRef>
          <a:fillRef idx="0">
            <a:schemeClr val="accent1"/>
          </a:fillRef>
          <a:effectRef idx="0">
            <a:schemeClr val="accent1"/>
          </a:effectRef>
          <a:fontRef idx="minor">
            <a:schemeClr val="tx1"/>
          </a:fontRef>
        </p:style>
      </p:cxnSp>
      <p:sp>
        <p:nvSpPr>
          <p:cNvPr id="46084" name="Title 1"/>
          <p:cNvSpPr>
            <a:spLocks noGrp="1"/>
          </p:cNvSpPr>
          <p:nvPr>
            <p:ph type="title"/>
          </p:nvPr>
        </p:nvSpPr>
        <p:spPr>
          <a:xfrm>
            <a:off x="457200" y="76200"/>
            <a:ext cx="8229600" cy="1143000"/>
          </a:xfrm>
        </p:spPr>
        <p:txBody>
          <a:bodyPr/>
          <a:lstStyle/>
          <a:p>
            <a:pPr eaLnBrk="1" hangingPunct="1"/>
            <a:r>
              <a:rPr lang="en">
                <a:latin typeface="Times New Roman" pitchFamily="18" charset="0"/>
                <a:cs typeface="Times New Roman" pitchFamily="18" charset="0"/>
              </a:rPr>
              <a:t>ACUTE PERICARDITIS</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1371600"/>
            <a:ext cx="8839200" cy="4648200"/>
          </a:xfrm>
        </p:spPr>
        <p:txBody>
          <a:bodyPr rtlCol="0">
            <a:normAutofit lnSpcReduction="10000"/>
          </a:bodyPr>
          <a:lstStyle/>
          <a:p>
            <a:pPr eaLnBrk="1" fontAlgn="auto" hangingPunct="1">
              <a:spcAft>
                <a:spcPts val="0"/>
              </a:spcAft>
              <a:defRPr/>
            </a:pPr>
            <a:r>
              <a:rPr lang="en" dirty="0">
                <a:solidFill>
                  <a:srgbClr val="FF0000"/>
                </a:solidFill>
                <a:latin typeface="Times New Roman" pitchFamily="18" charset="0"/>
                <a:cs typeface="Times New Roman" pitchFamily="18" charset="0"/>
              </a:rPr>
              <a:t>Risk </a:t>
            </a:r>
            <a:r>
              <a:rPr lang="en" dirty="0">
                <a:latin typeface="Times New Roman" pitchFamily="18" charset="0"/>
                <a:cs typeface="Times New Roman" pitchFamily="18" charset="0"/>
              </a:rPr>
              <a:t>of </a:t>
            </a:r>
            <a:r>
              <a:rPr lang="en" dirty="0">
                <a:solidFill>
                  <a:srgbClr val="FF0000"/>
                </a:solidFill>
                <a:latin typeface="Times New Roman" pitchFamily="18" charset="0"/>
                <a:cs typeface="Times New Roman" pitchFamily="18" charset="0"/>
              </a:rPr>
              <a:t>cardiac tamponade</a:t>
            </a:r>
          </a:p>
          <a:p>
            <a:pPr eaLnBrk="1" fontAlgn="auto" hangingPunct="1">
              <a:spcAft>
                <a:spcPts val="0"/>
              </a:spcAft>
              <a:defRPr/>
            </a:pPr>
            <a:r>
              <a:rPr lang="en" dirty="0">
                <a:solidFill>
                  <a:srgbClr val="FF0000"/>
                </a:solidFill>
                <a:latin typeface="Times New Roman" pitchFamily="18" charset="0"/>
                <a:cs typeface="Times New Roman" pitchFamily="18" charset="0"/>
              </a:rPr>
              <a:t>Impaired diastolic function </a:t>
            </a:r>
            <a:r>
              <a:rPr lang="en" dirty="0">
                <a:latin typeface="Times New Roman" pitchFamily="18" charset="0"/>
                <a:cs typeface="Times New Roman" pitchFamily="18" charset="0"/>
              </a:rPr>
              <a:t>of the heart due to pleural effusion pressure</a:t>
            </a:r>
          </a:p>
          <a:p>
            <a:pPr eaLnBrk="1" fontAlgn="auto" hangingPunct="1">
              <a:spcAft>
                <a:spcPts val="0"/>
              </a:spcAft>
              <a:defRPr/>
            </a:pPr>
            <a:r>
              <a:rPr lang="en" dirty="0">
                <a:latin typeface="Times New Roman" pitchFamily="18" charset="0"/>
                <a:cs typeface="Times New Roman" pitchFamily="18" charset="0"/>
              </a:rPr>
              <a:t>The onset of tamponade depends on</a:t>
            </a:r>
          </a:p>
          <a:p>
            <a:pPr lvl="1" eaLnBrk="1" fontAlgn="auto" hangingPunct="1">
              <a:spcAft>
                <a:spcPts val="0"/>
              </a:spcAft>
              <a:defRPr/>
            </a:pPr>
            <a:r>
              <a:rPr lang="en" dirty="0">
                <a:solidFill>
                  <a:srgbClr val="FF0000"/>
                </a:solidFill>
                <a:latin typeface="Times New Roman" pitchFamily="18" charset="0"/>
                <a:cs typeface="Times New Roman" pitchFamily="18" charset="0"/>
              </a:rPr>
              <a:t>Effusion volumes</a:t>
            </a:r>
          </a:p>
          <a:p>
            <a:pPr lvl="1" eaLnBrk="1" fontAlgn="auto" hangingPunct="1">
              <a:spcAft>
                <a:spcPts val="0"/>
              </a:spcAft>
              <a:defRPr/>
            </a:pPr>
            <a:r>
              <a:rPr lang="en" dirty="0">
                <a:solidFill>
                  <a:srgbClr val="FF0000"/>
                </a:solidFill>
                <a:latin typeface="Times New Roman" pitchFamily="18" charset="0"/>
                <a:cs typeface="Times New Roman" pitchFamily="18" charset="0"/>
              </a:rPr>
              <a:t>Effusion rates</a:t>
            </a:r>
          </a:p>
          <a:p>
            <a:pPr lvl="1" eaLnBrk="1" fontAlgn="auto" hangingPunct="1">
              <a:spcAft>
                <a:spcPts val="0"/>
              </a:spcAft>
              <a:defRPr/>
            </a:pPr>
            <a:r>
              <a:rPr lang="en" dirty="0">
                <a:solidFill>
                  <a:srgbClr val="FF0000"/>
                </a:solidFill>
                <a:latin typeface="Times New Roman" pitchFamily="18" charset="0"/>
                <a:cs typeface="Times New Roman" pitchFamily="18" charset="0"/>
              </a:rPr>
              <a:t>Pericardial compliance</a:t>
            </a:r>
          </a:p>
          <a:p>
            <a:pPr eaLnBrk="1" fontAlgn="auto" hangingPunct="1">
              <a:spcAft>
                <a:spcPts val="0"/>
              </a:spcAft>
              <a:defRPr/>
            </a:pPr>
            <a:r>
              <a:rPr lang="en" dirty="0">
                <a:latin typeface="Times New Roman" pitchFamily="18" charset="0"/>
                <a:cs typeface="Times New Roman" pitchFamily="18" charset="0"/>
              </a:rPr>
              <a:t>Example: a sudden effusion of a volume of 200 ml can sometimes cause tamponade</a:t>
            </a:r>
            <a:endParaRPr lang="en-US" dirty="0">
              <a:latin typeface="Times New Roman" pitchFamily="18" charset="0"/>
              <a:cs typeface="Times New Roman" pitchFamily="18" charset="0"/>
            </a:endParaRPr>
          </a:p>
        </p:txBody>
      </p:sp>
      <p:cxnSp>
        <p:nvCxnSpPr>
          <p:cNvPr id="5" name="Straight Connector 4"/>
          <p:cNvCxnSpPr/>
          <p:nvPr/>
        </p:nvCxnSpPr>
        <p:spPr>
          <a:xfrm>
            <a:off x="457200" y="1219200"/>
            <a:ext cx="8229600" cy="0"/>
          </a:xfrm>
          <a:prstGeom prst="line">
            <a:avLst/>
          </a:prstGeom>
          <a:ln w="22225">
            <a:solidFill>
              <a:schemeClr val="accent2"/>
            </a:solidFill>
          </a:ln>
        </p:spPr>
        <p:style>
          <a:lnRef idx="1">
            <a:schemeClr val="accent1"/>
          </a:lnRef>
          <a:fillRef idx="0">
            <a:schemeClr val="accent1"/>
          </a:fillRef>
          <a:effectRef idx="0">
            <a:schemeClr val="accent1"/>
          </a:effectRef>
          <a:fontRef idx="minor">
            <a:schemeClr val="tx1"/>
          </a:fontRef>
        </p:style>
      </p:cxnSp>
      <p:sp>
        <p:nvSpPr>
          <p:cNvPr id="47108" name="Title 1"/>
          <p:cNvSpPr>
            <a:spLocks noGrp="1"/>
          </p:cNvSpPr>
          <p:nvPr>
            <p:ph type="title"/>
          </p:nvPr>
        </p:nvSpPr>
        <p:spPr>
          <a:xfrm>
            <a:off x="457200" y="76200"/>
            <a:ext cx="8229600" cy="1143000"/>
          </a:xfrm>
        </p:spPr>
        <p:txBody>
          <a:bodyPr/>
          <a:lstStyle/>
          <a:p>
            <a:pPr eaLnBrk="1" hangingPunct="1"/>
            <a:r>
              <a:rPr lang="en">
                <a:latin typeface="Times New Roman" pitchFamily="18" charset="0"/>
                <a:cs typeface="Times New Roman" pitchFamily="18" charset="0"/>
              </a:rPr>
              <a:t>ACUTE PERICARDITIS</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1371600"/>
            <a:ext cx="8991600" cy="4525963"/>
          </a:xfrm>
        </p:spPr>
        <p:txBody>
          <a:bodyPr rtlCol="0">
            <a:normAutofit lnSpcReduction="10000"/>
          </a:bodyPr>
          <a:lstStyle/>
          <a:p>
            <a:pPr eaLnBrk="1" fontAlgn="auto" hangingPunct="1">
              <a:spcAft>
                <a:spcPts val="0"/>
              </a:spcAft>
              <a:defRPr/>
            </a:pPr>
            <a:r>
              <a:rPr lang="en" dirty="0">
                <a:latin typeface="Times New Roman" pitchFamily="18" charset="0"/>
                <a:cs typeface="Times New Roman" pitchFamily="18" charset="0"/>
              </a:rPr>
              <a:t>Cardiac tamponade (clinical presentation):</a:t>
            </a:r>
          </a:p>
          <a:p>
            <a:pPr lvl="1" eaLnBrk="1" fontAlgn="auto" hangingPunct="1">
              <a:spcAft>
                <a:spcPts val="0"/>
              </a:spcAft>
              <a:defRPr/>
            </a:pPr>
            <a:r>
              <a:rPr lang="en" dirty="0">
                <a:solidFill>
                  <a:srgbClr val="FF0000"/>
                </a:solidFill>
                <a:latin typeface="Times New Roman" pitchFamily="18" charset="0"/>
                <a:cs typeface="Times New Roman" pitchFamily="18" charset="0"/>
              </a:rPr>
              <a:t>Distended jugular veins </a:t>
            </a:r>
            <a:r>
              <a:rPr lang="en" dirty="0">
                <a:latin typeface="Times New Roman" pitchFamily="18" charset="0"/>
                <a:cs typeface="Times New Roman" pitchFamily="18" charset="0"/>
              </a:rPr>
              <a:t>(increased pressure)</a:t>
            </a:r>
          </a:p>
          <a:p>
            <a:pPr lvl="1" eaLnBrk="1" fontAlgn="auto" hangingPunct="1">
              <a:spcAft>
                <a:spcPts val="0"/>
              </a:spcAft>
              <a:defRPr/>
            </a:pPr>
            <a:r>
              <a:rPr lang="en" dirty="0">
                <a:solidFill>
                  <a:srgbClr val="FF0000"/>
                </a:solidFill>
                <a:latin typeface="Times New Roman" pitchFamily="18" charset="0"/>
                <a:cs typeface="Times New Roman" pitchFamily="18" charset="0"/>
              </a:rPr>
              <a:t>Hypotension</a:t>
            </a:r>
          </a:p>
          <a:p>
            <a:pPr lvl="1" eaLnBrk="1" fontAlgn="auto" hangingPunct="1">
              <a:spcAft>
                <a:spcPts val="0"/>
              </a:spcAft>
              <a:defRPr/>
            </a:pPr>
            <a:r>
              <a:rPr lang="en" dirty="0">
                <a:solidFill>
                  <a:srgbClr val="FF0000"/>
                </a:solidFill>
                <a:latin typeface="Times New Roman" pitchFamily="18" charset="0"/>
                <a:cs typeface="Times New Roman" pitchFamily="18" charset="0"/>
              </a:rPr>
              <a:t>Weakened heart sounds</a:t>
            </a:r>
          </a:p>
          <a:p>
            <a:pPr lvl="1" eaLnBrk="1" fontAlgn="auto" hangingPunct="1">
              <a:spcAft>
                <a:spcPts val="0"/>
              </a:spcAft>
              <a:defRPr/>
            </a:pPr>
            <a:r>
              <a:rPr lang="en" dirty="0">
                <a:solidFill>
                  <a:srgbClr val="FF0000"/>
                </a:solidFill>
                <a:latin typeface="Times New Roman" pitchFamily="18" charset="0"/>
                <a:cs typeface="Times New Roman" pitchFamily="18" charset="0"/>
              </a:rPr>
              <a:t>A paradoxical pulse</a:t>
            </a:r>
          </a:p>
          <a:p>
            <a:pPr lvl="2" eaLnBrk="1" fontAlgn="auto" hangingPunct="1">
              <a:spcAft>
                <a:spcPts val="0"/>
              </a:spcAft>
              <a:defRPr/>
            </a:pPr>
            <a:r>
              <a:rPr lang="en" dirty="0">
                <a:latin typeface="Times New Roman" pitchFamily="18" charset="0"/>
                <a:cs typeface="Times New Roman" pitchFamily="18" charset="0"/>
              </a:rPr>
              <a:t>In inspiration, the reduction of systolic pressure by more than 10 mmHg</a:t>
            </a:r>
            <a:endParaRPr lang="sr-Cyrl-RS" dirty="0">
              <a:latin typeface="Times New Roman" pitchFamily="18" charset="0"/>
              <a:cs typeface="Times New Roman" pitchFamily="18" charset="0"/>
            </a:endParaRPr>
          </a:p>
          <a:p>
            <a:pPr lvl="2" eaLnBrk="1" fontAlgn="auto" hangingPunct="1">
              <a:spcAft>
                <a:spcPts val="0"/>
              </a:spcAft>
              <a:defRPr/>
            </a:pPr>
            <a:r>
              <a:rPr lang="en" dirty="0">
                <a:latin typeface="Times New Roman" pitchFamily="18" charset="0"/>
                <a:cs typeface="Times New Roman" pitchFamily="18" charset="0"/>
              </a:rPr>
              <a:t>Reduction of the LV cavity at the expense of bulging of the septum RV towards the LV</a:t>
            </a:r>
          </a:p>
          <a:p>
            <a:pPr lvl="2" eaLnBrk="1" fontAlgn="auto" hangingPunct="1">
              <a:spcAft>
                <a:spcPts val="0"/>
              </a:spcAft>
              <a:defRPr/>
            </a:pPr>
            <a:r>
              <a:rPr lang="en" dirty="0">
                <a:latin typeface="Times New Roman" pitchFamily="18" charset="0"/>
                <a:cs typeface="Times New Roman" pitchFamily="18" charset="0"/>
              </a:rPr>
              <a:t>Reduction of SV LV</a:t>
            </a:r>
            <a:endParaRPr lang="en-US" dirty="0">
              <a:latin typeface="Times New Roman" pitchFamily="18" charset="0"/>
              <a:cs typeface="Times New Roman" pitchFamily="18" charset="0"/>
            </a:endParaRPr>
          </a:p>
        </p:txBody>
      </p:sp>
      <p:cxnSp>
        <p:nvCxnSpPr>
          <p:cNvPr id="5" name="Straight Connector 4"/>
          <p:cNvCxnSpPr/>
          <p:nvPr/>
        </p:nvCxnSpPr>
        <p:spPr>
          <a:xfrm>
            <a:off x="457200" y="1219200"/>
            <a:ext cx="8229600" cy="0"/>
          </a:xfrm>
          <a:prstGeom prst="line">
            <a:avLst/>
          </a:prstGeom>
          <a:ln w="22225">
            <a:solidFill>
              <a:schemeClr val="accent2"/>
            </a:solidFill>
          </a:ln>
        </p:spPr>
        <p:style>
          <a:lnRef idx="1">
            <a:schemeClr val="accent1"/>
          </a:lnRef>
          <a:fillRef idx="0">
            <a:schemeClr val="accent1"/>
          </a:fillRef>
          <a:effectRef idx="0">
            <a:schemeClr val="accent1"/>
          </a:effectRef>
          <a:fontRef idx="minor">
            <a:schemeClr val="tx1"/>
          </a:fontRef>
        </p:style>
      </p:cxnSp>
      <p:sp>
        <p:nvSpPr>
          <p:cNvPr id="48132" name="Title 1"/>
          <p:cNvSpPr>
            <a:spLocks noGrp="1"/>
          </p:cNvSpPr>
          <p:nvPr>
            <p:ph type="title"/>
          </p:nvPr>
        </p:nvSpPr>
        <p:spPr>
          <a:xfrm>
            <a:off x="457200" y="76200"/>
            <a:ext cx="8229600" cy="1143000"/>
          </a:xfrm>
        </p:spPr>
        <p:txBody>
          <a:bodyPr/>
          <a:lstStyle/>
          <a:p>
            <a:pPr eaLnBrk="1" hangingPunct="1"/>
            <a:r>
              <a:rPr lang="en">
                <a:latin typeface="Times New Roman" pitchFamily="18" charset="0"/>
                <a:cs typeface="Times New Roman" pitchFamily="18" charset="0"/>
              </a:rPr>
              <a:t>ACUTE PERICARDITIS</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Content Placeholder 2"/>
          <p:cNvSpPr>
            <a:spLocks noGrp="1"/>
          </p:cNvSpPr>
          <p:nvPr>
            <p:ph idx="1"/>
          </p:nvPr>
        </p:nvSpPr>
        <p:spPr>
          <a:xfrm>
            <a:off x="457200" y="1371600"/>
            <a:ext cx="8229600" cy="4876800"/>
          </a:xfrm>
        </p:spPr>
        <p:txBody>
          <a:bodyPr/>
          <a:lstStyle/>
          <a:p>
            <a:pPr eaLnBrk="1" hangingPunct="1"/>
            <a:r>
              <a:rPr lang="en">
                <a:solidFill>
                  <a:srgbClr val="FF0000"/>
                </a:solidFill>
                <a:latin typeface="Times New Roman" pitchFamily="18" charset="0"/>
                <a:cs typeface="Times New Roman" pitchFamily="18" charset="0"/>
              </a:rPr>
              <a:t>Thickening, fibrosis and calcification of the pericardium</a:t>
            </a:r>
          </a:p>
          <a:p>
            <a:pPr eaLnBrk="1" hangingPunct="1"/>
            <a:r>
              <a:rPr lang="en">
                <a:solidFill>
                  <a:srgbClr val="FF0000"/>
                </a:solidFill>
                <a:latin typeface="Times New Roman" pitchFamily="18" charset="0"/>
                <a:cs typeface="Times New Roman" pitchFamily="18" charset="0"/>
              </a:rPr>
              <a:t>Loss of elasticity/compliance</a:t>
            </a:r>
          </a:p>
          <a:p>
            <a:pPr eaLnBrk="1" hangingPunct="1"/>
            <a:r>
              <a:rPr lang="en">
                <a:latin typeface="Times New Roman" pitchFamily="18" charset="0"/>
                <a:cs typeface="Times New Roman" pitchFamily="18" charset="0"/>
              </a:rPr>
              <a:t>Etiology:</a:t>
            </a:r>
          </a:p>
          <a:p>
            <a:pPr lvl="1" eaLnBrk="1" hangingPunct="1"/>
            <a:r>
              <a:rPr lang="en">
                <a:latin typeface="Times New Roman" pitchFamily="18" charset="0"/>
                <a:cs typeface="Times New Roman" pitchFamily="18" charset="0"/>
              </a:rPr>
              <a:t>Radiation</a:t>
            </a:r>
          </a:p>
          <a:p>
            <a:pPr lvl="1" eaLnBrk="1" hangingPunct="1"/>
            <a:r>
              <a:rPr lang="en">
                <a:latin typeface="Times New Roman" pitchFamily="18" charset="0"/>
                <a:cs typeface="Times New Roman" pitchFamily="18" charset="0"/>
              </a:rPr>
              <a:t>Connective tissue diseases</a:t>
            </a:r>
          </a:p>
          <a:p>
            <a:pPr lvl="1" eaLnBrk="1" hangingPunct="1"/>
            <a:r>
              <a:rPr lang="en">
                <a:latin typeface="Times New Roman" pitchFamily="18" charset="0"/>
                <a:cs typeface="Times New Roman" pitchFamily="18" charset="0"/>
              </a:rPr>
              <a:t>Tuberculosis</a:t>
            </a:r>
          </a:p>
          <a:p>
            <a:pPr lvl="1" eaLnBrk="1" hangingPunct="1"/>
            <a:r>
              <a:rPr lang="en">
                <a:latin typeface="Times New Roman" pitchFamily="18" charset="0"/>
                <a:cs typeface="Times New Roman" pitchFamily="18" charset="0"/>
              </a:rPr>
              <a:t>Idiopathic causes</a:t>
            </a:r>
          </a:p>
        </p:txBody>
      </p:sp>
      <p:cxnSp>
        <p:nvCxnSpPr>
          <p:cNvPr id="5" name="Straight Connector 4"/>
          <p:cNvCxnSpPr/>
          <p:nvPr/>
        </p:nvCxnSpPr>
        <p:spPr>
          <a:xfrm>
            <a:off x="457200" y="1219200"/>
            <a:ext cx="8229600" cy="0"/>
          </a:xfrm>
          <a:prstGeom prst="line">
            <a:avLst/>
          </a:prstGeom>
          <a:ln w="22225">
            <a:solidFill>
              <a:schemeClr val="accent2"/>
            </a:solidFill>
          </a:ln>
        </p:spPr>
        <p:style>
          <a:lnRef idx="1">
            <a:schemeClr val="accent1"/>
          </a:lnRef>
          <a:fillRef idx="0">
            <a:schemeClr val="accent1"/>
          </a:fillRef>
          <a:effectRef idx="0">
            <a:schemeClr val="accent1"/>
          </a:effectRef>
          <a:fontRef idx="minor">
            <a:schemeClr val="tx1"/>
          </a:fontRef>
        </p:style>
      </p:cxnSp>
      <p:sp>
        <p:nvSpPr>
          <p:cNvPr id="7" name="Title 1"/>
          <p:cNvSpPr>
            <a:spLocks noGrp="1"/>
          </p:cNvSpPr>
          <p:nvPr>
            <p:ph type="title"/>
          </p:nvPr>
        </p:nvSpPr>
        <p:spPr>
          <a:xfrm>
            <a:off x="457200" y="76200"/>
            <a:ext cx="8229600" cy="1143000"/>
          </a:xfrm>
        </p:spPr>
        <p:txBody>
          <a:bodyPr rtlCol="0">
            <a:normAutofit fontScale="90000"/>
          </a:bodyPr>
          <a:lstStyle/>
          <a:p>
            <a:pPr eaLnBrk="1" fontAlgn="auto" hangingPunct="1">
              <a:spcAft>
                <a:spcPts val="0"/>
              </a:spcAft>
              <a:defRPr/>
            </a:pPr>
            <a:r>
              <a:rPr lang="en" dirty="0">
                <a:latin typeface="Times New Roman" pitchFamily="18" charset="0"/>
                <a:cs typeface="Times New Roman" pitchFamily="18" charset="0"/>
              </a:rPr>
              <a:t>CONSTRICTIVE PERICARDITIS</a:t>
            </a:r>
            <a:endParaRPr lang="en-US" dirty="0">
              <a:latin typeface="Times New Roman" pitchFamily="18" charset="0"/>
              <a:cs typeface="Times New Roman" pitchFamily="18" charset="0"/>
            </a:endParaRP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371600"/>
            <a:ext cx="8229600" cy="4525963"/>
          </a:xfrm>
        </p:spPr>
        <p:txBody>
          <a:bodyPr rtlCol="0">
            <a:normAutofit fontScale="77500" lnSpcReduction="20000"/>
          </a:bodyPr>
          <a:lstStyle/>
          <a:p>
            <a:pPr eaLnBrk="1" fontAlgn="auto" hangingPunct="1">
              <a:spcAft>
                <a:spcPts val="0"/>
              </a:spcAft>
              <a:defRPr/>
            </a:pPr>
            <a:r>
              <a:rPr lang="en" dirty="0">
                <a:solidFill>
                  <a:srgbClr val="FF0000"/>
                </a:solidFill>
                <a:latin typeface="Times New Roman" pitchFamily="18" charset="0"/>
                <a:cs typeface="Times New Roman" pitchFamily="18" charset="0"/>
              </a:rPr>
              <a:t>The heart </a:t>
            </a:r>
            <a:r>
              <a:rPr lang="en" dirty="0">
                <a:latin typeface="Times New Roman" pitchFamily="18" charset="0"/>
                <a:cs typeface="Times New Roman" pitchFamily="18" charset="0"/>
              </a:rPr>
              <a:t>is housed </a:t>
            </a:r>
            <a:r>
              <a:rPr lang="en" dirty="0">
                <a:solidFill>
                  <a:srgbClr val="FF0000"/>
                </a:solidFill>
                <a:latin typeface="Times New Roman" pitchFamily="18" charset="0"/>
                <a:cs typeface="Times New Roman" pitchFamily="18" charset="0"/>
              </a:rPr>
              <a:t>in a rigid shell </a:t>
            </a:r>
            <a:r>
              <a:rPr lang="en" dirty="0">
                <a:latin typeface="Times New Roman" pitchFamily="18" charset="0"/>
                <a:cs typeface="Times New Roman" pitchFamily="18" charset="0"/>
              </a:rPr>
              <a:t>that reduces the filling of both chambers and increases their filling pressure</a:t>
            </a:r>
          </a:p>
          <a:p>
            <a:pPr eaLnBrk="1" fontAlgn="auto" hangingPunct="1">
              <a:spcAft>
                <a:spcPts val="0"/>
              </a:spcAft>
              <a:defRPr/>
            </a:pPr>
            <a:r>
              <a:rPr lang="en" dirty="0">
                <a:latin typeface="Times New Roman" pitchFamily="18" charset="0"/>
                <a:cs typeface="Times New Roman" pitchFamily="18" charset="0"/>
              </a:rPr>
              <a:t>The filling pressure of the left and right chambers is equalized</a:t>
            </a:r>
          </a:p>
          <a:p>
            <a:pPr eaLnBrk="1" fontAlgn="auto" hangingPunct="1">
              <a:spcAft>
                <a:spcPts val="0"/>
              </a:spcAft>
              <a:defRPr/>
            </a:pPr>
            <a:r>
              <a:rPr lang="en" dirty="0">
                <a:solidFill>
                  <a:srgbClr val="FF0000"/>
                </a:solidFill>
                <a:latin typeface="Times New Roman" pitchFamily="18" charset="0"/>
                <a:cs typeface="Times New Roman" pitchFamily="18" charset="0"/>
              </a:rPr>
              <a:t>Filling takes place only in early diastole, </a:t>
            </a:r>
            <a:r>
              <a:rPr lang="en" dirty="0">
                <a:latin typeface="Times New Roman" pitchFamily="18" charset="0"/>
                <a:cs typeface="Times New Roman" pitchFamily="18" charset="0"/>
              </a:rPr>
              <a:t>since</a:t>
            </a:r>
          </a:p>
          <a:p>
            <a:pPr lvl="1" eaLnBrk="1" fontAlgn="auto" hangingPunct="1">
              <a:spcAft>
                <a:spcPts val="0"/>
              </a:spcAft>
              <a:defRPr/>
            </a:pPr>
            <a:r>
              <a:rPr lang="en" dirty="0">
                <a:latin typeface="Times New Roman" pitchFamily="18" charset="0"/>
                <a:cs typeface="Times New Roman" pitchFamily="18" charset="0"/>
              </a:rPr>
              <a:t>the volume of the ventricles quickly increases to the limit of the pericardium's elasticity</a:t>
            </a:r>
          </a:p>
          <a:p>
            <a:pPr lvl="1" eaLnBrk="1" fontAlgn="auto" hangingPunct="1">
              <a:spcAft>
                <a:spcPts val="0"/>
              </a:spcAft>
              <a:defRPr/>
            </a:pPr>
            <a:r>
              <a:rPr lang="en" dirty="0">
                <a:latin typeface="Times New Roman" pitchFamily="18" charset="0"/>
                <a:cs typeface="Times New Roman" pitchFamily="18" charset="0"/>
              </a:rPr>
              <a:t>in late diastole filling is significantly reduced or even absent</a:t>
            </a:r>
          </a:p>
          <a:p>
            <a:pPr lvl="1" eaLnBrk="1" fontAlgn="auto" hangingPunct="1">
              <a:spcAft>
                <a:spcPts val="0"/>
              </a:spcAft>
              <a:defRPr/>
            </a:pPr>
            <a:r>
              <a:rPr lang="en" dirty="0">
                <a:latin typeface="Times New Roman" pitchFamily="18" charset="0"/>
                <a:cs typeface="Times New Roman" pitchFamily="18" charset="0"/>
              </a:rPr>
              <a:t>It is manifested by right heart failure with a positive </a:t>
            </a:r>
            <a:r>
              <a:rPr lang="en" dirty="0" err="1">
                <a:latin typeface="Times New Roman" pitchFamily="18" charset="0"/>
                <a:cs typeface="Times New Roman" pitchFamily="18" charset="0"/>
              </a:rPr>
              <a:t>Kussmal test</a:t>
            </a:r>
            <a:r>
              <a:rPr lang="en" dirty="0">
                <a:latin typeface="Times New Roman" pitchFamily="18" charset="0"/>
                <a:cs typeface="Times New Roman" pitchFamily="18" charset="0"/>
              </a:rPr>
              <a:t> sign (increased venous pressure in inspiration )</a:t>
            </a:r>
            <a:endParaRPr lang="en-US" dirty="0">
              <a:latin typeface="Times New Roman" pitchFamily="18" charset="0"/>
              <a:cs typeface="Times New Roman" pitchFamily="18" charset="0"/>
            </a:endParaRPr>
          </a:p>
        </p:txBody>
      </p:sp>
      <p:cxnSp>
        <p:nvCxnSpPr>
          <p:cNvPr id="5" name="Straight Connector 4"/>
          <p:cNvCxnSpPr/>
          <p:nvPr/>
        </p:nvCxnSpPr>
        <p:spPr>
          <a:xfrm>
            <a:off x="457200" y="1219200"/>
            <a:ext cx="8229600" cy="0"/>
          </a:xfrm>
          <a:prstGeom prst="line">
            <a:avLst/>
          </a:prstGeom>
          <a:ln w="22225">
            <a:solidFill>
              <a:schemeClr val="accent2"/>
            </a:solidFill>
          </a:ln>
        </p:spPr>
        <p:style>
          <a:lnRef idx="1">
            <a:schemeClr val="accent1"/>
          </a:lnRef>
          <a:fillRef idx="0">
            <a:schemeClr val="accent1"/>
          </a:fillRef>
          <a:effectRef idx="0">
            <a:schemeClr val="accent1"/>
          </a:effectRef>
          <a:fontRef idx="minor">
            <a:schemeClr val="tx1"/>
          </a:fontRef>
        </p:style>
      </p:cxnSp>
      <p:sp>
        <p:nvSpPr>
          <p:cNvPr id="6" name="Title 1"/>
          <p:cNvSpPr>
            <a:spLocks noGrp="1"/>
          </p:cNvSpPr>
          <p:nvPr>
            <p:ph type="title"/>
          </p:nvPr>
        </p:nvSpPr>
        <p:spPr>
          <a:xfrm>
            <a:off x="457200" y="76200"/>
            <a:ext cx="8229600" cy="1143000"/>
          </a:xfrm>
        </p:spPr>
        <p:txBody>
          <a:bodyPr rtlCol="0">
            <a:normAutofit fontScale="90000"/>
          </a:bodyPr>
          <a:lstStyle/>
          <a:p>
            <a:pPr eaLnBrk="1" fontAlgn="auto" hangingPunct="1">
              <a:spcAft>
                <a:spcPts val="0"/>
              </a:spcAft>
              <a:defRPr/>
            </a:pPr>
            <a:r>
              <a:rPr lang="en" dirty="0">
                <a:latin typeface="Times New Roman" pitchFamily="18" charset="0"/>
                <a:cs typeface="Times New Roman" pitchFamily="18" charset="0"/>
              </a:rPr>
              <a:t>CONSTRICTIVE PERICARDITIS</a:t>
            </a:r>
            <a:endParaRPr lang="en-US" dirty="0">
              <a:latin typeface="Times New Roman" pitchFamily="18" charset="0"/>
              <a:cs typeface="Times New Roman" pitchFamily="18" charset="0"/>
            </a:endParaRPr>
          </a:p>
        </p:txBody>
      </p:sp>
      <p:pic>
        <p:nvPicPr>
          <p:cNvPr id="50181" name="Picture 2" descr="C:\Users\petro\Desktop\Preyentacije\Slike i radovi\konstriktivni perikarditis.gif"/>
          <p:cNvPicPr>
            <a:picLocks noChangeAspect="1" noChangeArrowheads="1"/>
          </p:cNvPicPr>
          <p:nvPr/>
        </p:nvPicPr>
        <p:blipFill>
          <a:blip r:embed="rId2" cstate="print"/>
          <a:srcRect/>
          <a:stretch>
            <a:fillRect/>
          </a:stretch>
        </p:blipFill>
        <p:spPr bwMode="auto">
          <a:xfrm>
            <a:off x="3733800" y="4876800"/>
            <a:ext cx="4191000" cy="1981200"/>
          </a:xfrm>
          <a:prstGeom prst="rect">
            <a:avLst/>
          </a:prstGeom>
          <a:noFill/>
          <a:ln w="9525">
            <a:noFill/>
            <a:miter lim="800000"/>
            <a:headEnd/>
            <a:tailEnd/>
          </a:ln>
        </p:spPr>
      </p:pic>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7" name="Rectangle 1"/>
          <p:cNvSpPr>
            <a:spLocks noGrp="1" noChangeArrowheads="1"/>
          </p:cNvSpPr>
          <p:nvPr>
            <p:ph type="title" idx="4294967295"/>
          </p:nvPr>
        </p:nvSpPr>
        <p:spPr>
          <a:xfrm>
            <a:off x="1295400" y="142875"/>
            <a:ext cx="6705600" cy="1157288"/>
          </a:xfrm>
        </p:spPr>
        <p:txBody>
          <a:bodyPr tIns="12600" rtlCol="0">
            <a:normAutofit fontScale="90000"/>
          </a:bodyPr>
          <a:lstStyle/>
          <a:p>
            <a:pPr marL="12700" algn="l" eaLnBrk="1" fontAlgn="auto" hangingPunct="1">
              <a:spcBef>
                <a:spcPts val="113"/>
              </a:spcBef>
              <a:spcAft>
                <a:spcPts val="0"/>
              </a:spcAft>
              <a:tabLst>
                <a:tab pos="457200" algn="l"/>
                <a:tab pos="914400" algn="l"/>
                <a:tab pos="1371600" algn="l"/>
                <a:tab pos="1828800" algn="l"/>
                <a:tab pos="2286000" algn="l"/>
                <a:tab pos="2743200" algn="l"/>
                <a:tab pos="3200400" algn="l"/>
                <a:tab pos="3657600" algn="l"/>
                <a:tab pos="4114800" algn="l"/>
                <a:tab pos="4572000" algn="l"/>
              </a:tabLst>
              <a:defRPr/>
            </a:pPr>
            <a:r>
              <a:rPr lang="en" dirty="0">
                <a:latin typeface="Times New Roman" pitchFamily="18" charset="0"/>
              </a:rPr>
              <a:t>ARTERIAL DISORDERS</a:t>
            </a:r>
          </a:p>
        </p:txBody>
      </p:sp>
      <p:sp>
        <p:nvSpPr>
          <p:cNvPr id="51203" name="Rectangle 2"/>
          <p:cNvSpPr>
            <a:spLocks noChangeArrowheads="1"/>
          </p:cNvSpPr>
          <p:nvPr/>
        </p:nvSpPr>
        <p:spPr bwMode="auto">
          <a:xfrm>
            <a:off x="536575" y="1522413"/>
            <a:ext cx="7693025" cy="3216275"/>
          </a:xfrm>
          <a:prstGeom prst="rect">
            <a:avLst/>
          </a:prstGeom>
          <a:noFill/>
          <a:ln w="9525">
            <a:noFill/>
            <a:round/>
            <a:headEnd/>
            <a:tailEnd/>
          </a:ln>
        </p:spPr>
        <p:txBody>
          <a:bodyPr lIns="0" tIns="109800" rIns="0" bIns="0">
            <a:spAutoFit/>
          </a:bodyPr>
          <a:lstStyle/>
          <a:p>
            <a:pPr marL="355600" indent="-342900">
              <a:spcBef>
                <a:spcPts val="875"/>
              </a:spcBef>
              <a:buFont typeface="Symbol" pitchFamily="18" charset="2"/>
              <a:buChar char=""/>
              <a:tabLst>
                <a:tab pos="35560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Lst>
            </a:pPr>
            <a:r>
              <a:rPr lang="en" sz="3200">
                <a:latin typeface="Times New Roman" pitchFamily="18" charset="0"/>
                <a:ea typeface="Noto Sans SC Regular"/>
                <a:cs typeface="Noto Sans SC Regular"/>
              </a:rPr>
              <a:t>Due to histological specificities and differences, the disorders can be divided into:</a:t>
            </a:r>
          </a:p>
          <a:p>
            <a:pPr marL="812800" lvl="1" indent="-342900">
              <a:spcBef>
                <a:spcPts val="875"/>
              </a:spcBef>
              <a:buFont typeface="Symbol" pitchFamily="18" charset="2"/>
              <a:buChar char=""/>
              <a:tabLst>
                <a:tab pos="35560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Lst>
            </a:pPr>
            <a:r>
              <a:rPr lang="en" sz="2800">
                <a:latin typeface="Times New Roman" pitchFamily="18" charset="0"/>
                <a:ea typeface="Noto Sans SC Regular"/>
                <a:cs typeface="Noto Sans SC Regular"/>
              </a:rPr>
              <a:t>Diseases </a:t>
            </a:r>
            <a:r>
              <a:rPr lang="en" sz="2800">
                <a:solidFill>
                  <a:srgbClr val="FF0000"/>
                </a:solidFill>
                <a:latin typeface="Times New Roman" pitchFamily="18" charset="0"/>
                <a:ea typeface="Noto Sans SC Regular"/>
                <a:cs typeface="Noto Sans SC Regular"/>
              </a:rPr>
              <a:t>of the aorta</a:t>
            </a:r>
          </a:p>
          <a:p>
            <a:pPr marL="812800" lvl="1" indent="-342900">
              <a:spcBef>
                <a:spcPts val="775"/>
              </a:spcBef>
              <a:buFont typeface="Symbol" pitchFamily="18" charset="2"/>
              <a:buChar char=""/>
              <a:tabLst>
                <a:tab pos="35560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Lst>
            </a:pPr>
            <a:r>
              <a:rPr lang="en" sz="2800">
                <a:latin typeface="Times New Roman" pitchFamily="18" charset="0"/>
                <a:ea typeface="Noto Sans SC Regular"/>
                <a:cs typeface="Noto Sans SC Regular"/>
              </a:rPr>
              <a:t>Diseases of </a:t>
            </a:r>
            <a:r>
              <a:rPr lang="en" sz="2800">
                <a:solidFill>
                  <a:srgbClr val="FF0000"/>
                </a:solidFill>
                <a:latin typeface="Times New Roman" pitchFamily="18" charset="0"/>
                <a:ea typeface="Noto Sans SC Regular"/>
                <a:cs typeface="Noto Sans SC Regular"/>
              </a:rPr>
              <a:t>peripheral arteries</a:t>
            </a:r>
          </a:p>
          <a:p>
            <a:pPr marL="1212850" lvl="2" indent="-287338">
              <a:spcBef>
                <a:spcPts val="688"/>
              </a:spcBef>
              <a:buClr>
                <a:schemeClr val="tx1"/>
              </a:buClr>
              <a:buFont typeface="Times New Roman" pitchFamily="18" charset="0"/>
              <a:buChar char="–"/>
              <a:tabLst>
                <a:tab pos="35560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Lst>
            </a:pPr>
            <a:r>
              <a:rPr lang="en" sz="2600">
                <a:solidFill>
                  <a:srgbClr val="FF0000"/>
                </a:solidFill>
                <a:latin typeface="Times New Roman" pitchFamily="18" charset="0"/>
                <a:ea typeface="Noto Sans SC Regular"/>
                <a:cs typeface="Noto Sans SC Regular"/>
              </a:rPr>
              <a:t>Occlusive diseases </a:t>
            </a:r>
            <a:r>
              <a:rPr lang="en" sz="2600">
                <a:latin typeface="Times New Roman" pitchFamily="18" charset="0"/>
                <a:ea typeface="Noto Sans SC Regular"/>
                <a:cs typeface="Noto Sans SC Regular"/>
              </a:rPr>
              <a:t>of peripheral arteries</a:t>
            </a:r>
          </a:p>
          <a:p>
            <a:pPr marL="1212850" lvl="2" indent="-287338">
              <a:spcBef>
                <a:spcPts val="675"/>
              </a:spcBef>
              <a:buClr>
                <a:schemeClr val="tx1"/>
              </a:buClr>
              <a:buFont typeface="Times New Roman" pitchFamily="18" charset="0"/>
              <a:buChar char="–"/>
              <a:tabLst>
                <a:tab pos="35560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Lst>
            </a:pPr>
            <a:r>
              <a:rPr lang="en" sz="2600">
                <a:solidFill>
                  <a:srgbClr val="FF0000"/>
                </a:solidFill>
                <a:latin typeface="Times New Roman" pitchFamily="18" charset="0"/>
                <a:ea typeface="Noto Sans SC Regular"/>
                <a:cs typeface="Noto Sans SC Regular"/>
              </a:rPr>
              <a:t>Functional diseases </a:t>
            </a:r>
            <a:r>
              <a:rPr lang="en" sz="2600">
                <a:latin typeface="Times New Roman" pitchFamily="18" charset="0"/>
                <a:ea typeface="Noto Sans SC Regular"/>
                <a:cs typeface="Noto Sans SC Regular"/>
              </a:rPr>
              <a:t>of arteries</a:t>
            </a:r>
          </a:p>
        </p:txBody>
      </p:sp>
    </p:spTree>
  </p:cSld>
  <p:clrMapOvr>
    <a:masterClrMapping/>
  </p:clrMapOvr>
  <p:transition spd="slow"/>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1"/>
          <p:cNvSpPr>
            <a:spLocks noGrp="1" noChangeArrowheads="1"/>
          </p:cNvSpPr>
          <p:nvPr>
            <p:ph type="title" idx="4294967295"/>
          </p:nvPr>
        </p:nvSpPr>
        <p:spPr>
          <a:xfrm>
            <a:off x="1828800" y="142875"/>
            <a:ext cx="5334000" cy="1157288"/>
          </a:xfrm>
        </p:spPr>
        <p:txBody>
          <a:bodyPr tIns="12600"/>
          <a:lstStyle/>
          <a:p>
            <a:pPr marL="12700" algn="l" eaLnBrk="1" hangingPunct="1">
              <a:spcBef>
                <a:spcPts val="113"/>
              </a:spcBef>
              <a:tabLst>
                <a:tab pos="457200" algn="l"/>
                <a:tab pos="914400" algn="l"/>
                <a:tab pos="1371600" algn="l"/>
                <a:tab pos="1828800" algn="l"/>
                <a:tab pos="2286000" algn="l"/>
                <a:tab pos="2743200" algn="l"/>
                <a:tab pos="3200400" algn="l"/>
              </a:tabLst>
            </a:pPr>
            <a:r>
              <a:rPr lang="en">
                <a:latin typeface="Times New Roman" pitchFamily="18" charset="0"/>
              </a:rPr>
              <a:t>DISEASES OF THE AORTA</a:t>
            </a:r>
          </a:p>
        </p:txBody>
      </p:sp>
      <p:sp>
        <p:nvSpPr>
          <p:cNvPr id="10242" name="Rectangle 2"/>
          <p:cNvSpPr>
            <a:spLocks noChangeArrowheads="1"/>
          </p:cNvSpPr>
          <p:nvPr/>
        </p:nvSpPr>
        <p:spPr bwMode="auto">
          <a:xfrm>
            <a:off x="536575" y="1619250"/>
            <a:ext cx="7402513" cy="4581525"/>
          </a:xfrm>
          <a:prstGeom prst="rect">
            <a:avLst/>
          </a:prstGeom>
          <a:noFill/>
          <a:ln w="9525" cap="flat">
            <a:noFill/>
            <a:round/>
            <a:headEnd/>
            <a:tailEnd/>
          </a:ln>
          <a:effectLst/>
        </p:spPr>
        <p:txBody>
          <a:bodyPr lIns="0" tIns="13320" rIns="0" bIns="0">
            <a:spAutoFit/>
          </a:bodyPr>
          <a:lstStyle/>
          <a:p>
            <a:pPr marL="355600" indent="-342900" fontAlgn="auto">
              <a:spcBef>
                <a:spcPts val="113"/>
              </a:spcBef>
              <a:spcAft>
                <a:spcPts val="0"/>
              </a:spcAft>
              <a:buFont typeface="Times New Roman" pitchFamily="18" charset="0"/>
              <a:buChar char="•"/>
              <a:tabLst>
                <a:tab pos="455613"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Lst>
              <a:defRPr/>
            </a:pPr>
            <a:r>
              <a:rPr lang="en" sz="3200" dirty="0">
                <a:solidFill>
                  <a:srgbClr val="FF0000"/>
                </a:solidFill>
                <a:latin typeface="Times New Roman" pitchFamily="18" charset="0"/>
                <a:ea typeface="Noto Sans SC Regular" charset="0"/>
                <a:cs typeface="Noto Sans SC Regular" charset="0"/>
              </a:rPr>
              <a:t>Aneurysms of aorta </a:t>
            </a:r>
            <a:r>
              <a:rPr lang="en" sz="3200" dirty="0">
                <a:latin typeface="Times New Roman" pitchFamily="18" charset="0"/>
                <a:ea typeface="Noto Sans SC Regular" charset="0"/>
                <a:cs typeface="Noto Sans SC Regular" charset="0"/>
              </a:rPr>
              <a:t>( thoracic and abdominal)</a:t>
            </a:r>
            <a:endParaRPr lang="sr-Cyrl-RS" sz="3200" dirty="0">
              <a:latin typeface="Times New Roman" pitchFamily="18" charset="0"/>
              <a:ea typeface="Noto Sans SC Regular" charset="0"/>
              <a:cs typeface="Noto Sans SC Regular" charset="0"/>
            </a:endParaRPr>
          </a:p>
          <a:p>
            <a:pPr marL="812800" lvl="1" indent="-342900" fontAlgn="auto">
              <a:spcBef>
                <a:spcPts val="113"/>
              </a:spcBef>
              <a:spcAft>
                <a:spcPts val="0"/>
              </a:spcAft>
              <a:buFont typeface="Times New Roman" pitchFamily="18" charset="0"/>
              <a:buChar char="•"/>
              <a:tabLst>
                <a:tab pos="455613"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Lst>
              <a:defRPr/>
            </a:pPr>
            <a:r>
              <a:rPr lang="en-US" sz="3200" u="sng" dirty="0">
                <a:latin typeface="Times New Roman" pitchFamily="18" charset="0"/>
                <a:ea typeface="Noto Sans SC Regular" charset="0"/>
                <a:cs typeface="Noto Sans SC Regular" charset="0"/>
              </a:rPr>
              <a:t>Aortic dissection</a:t>
            </a:r>
            <a:endParaRPr lang="sr-Cyrl-RS" sz="3200" dirty="0">
              <a:latin typeface="Times New Roman" pitchFamily="18" charset="0"/>
              <a:ea typeface="Noto Sans SC Regular" charset="0"/>
              <a:cs typeface="Noto Sans SC Regular" charset="0"/>
            </a:endParaRPr>
          </a:p>
          <a:p>
            <a:pPr marL="355600" indent="-342900" fontAlgn="auto">
              <a:spcBef>
                <a:spcPts val="113"/>
              </a:spcBef>
              <a:spcAft>
                <a:spcPts val="0"/>
              </a:spcAft>
              <a:buFont typeface="Times New Roman" pitchFamily="18" charset="0"/>
              <a:buChar char="•"/>
              <a:tabLst>
                <a:tab pos="455613"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Lst>
              <a:defRPr/>
            </a:pPr>
            <a:endParaRPr lang="sr-Cyrl-RS" sz="3200" b="1" dirty="0">
              <a:solidFill>
                <a:srgbClr val="FF0000"/>
              </a:solidFill>
              <a:latin typeface="Times New Roman" pitchFamily="18" charset="0"/>
              <a:ea typeface="Noto Sans SC Regular" charset="0"/>
              <a:cs typeface="Noto Sans SC Regular" charset="0"/>
            </a:endParaRPr>
          </a:p>
          <a:p>
            <a:pPr marL="355600" indent="-342900" fontAlgn="auto">
              <a:spcBef>
                <a:spcPts val="113"/>
              </a:spcBef>
              <a:spcAft>
                <a:spcPts val="0"/>
              </a:spcAft>
              <a:buFont typeface="Times New Roman" pitchFamily="18" charset="0"/>
              <a:buChar char="•"/>
              <a:tabLst>
                <a:tab pos="455613"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Lst>
              <a:defRPr/>
            </a:pPr>
            <a:r>
              <a:rPr lang="en" sz="3200" dirty="0">
                <a:solidFill>
                  <a:srgbClr val="FF0000"/>
                </a:solidFill>
                <a:latin typeface="Times New Roman" pitchFamily="18" charset="0"/>
                <a:ea typeface="Noto Sans SC Regular" charset="0"/>
                <a:cs typeface="Noto Sans SC Regular" charset="0"/>
              </a:rPr>
              <a:t>Occlusive syndromes</a:t>
            </a:r>
            <a:r>
              <a:rPr lang="en" sz="3200" dirty="0">
                <a:latin typeface="Times New Roman" pitchFamily="18" charset="0"/>
                <a:ea typeface="Noto Sans SC Regular" charset="0"/>
                <a:cs typeface="Noto Sans SC Regular" charset="0"/>
              </a:rPr>
              <a:t> of aorta :</a:t>
            </a:r>
          </a:p>
          <a:p>
            <a:pPr marL="755650" lvl="1" indent="-287338" fontAlgn="auto">
              <a:spcBef>
                <a:spcPts val="688"/>
              </a:spcBef>
              <a:spcAft>
                <a:spcPts val="0"/>
              </a:spcAft>
              <a:buFont typeface="Symbol" pitchFamily="18" charset="2"/>
              <a:buChar char=""/>
              <a:tabLst>
                <a:tab pos="455613"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Lst>
              <a:defRPr/>
            </a:pPr>
            <a:r>
              <a:rPr lang="en" sz="2800" dirty="0" err="1">
                <a:latin typeface="Times New Roman" pitchFamily="18" charset="0"/>
                <a:ea typeface="Noto Sans SC Regular" charset="0"/>
                <a:cs typeface="Noto Sans SC Regular" charset="0"/>
              </a:rPr>
              <a:t>acute </a:t>
            </a:r>
            <a:r>
              <a:rPr lang="en" sz="2800" dirty="0">
                <a:latin typeface="Times New Roman" pitchFamily="18" charset="0"/>
                <a:ea typeface="Noto Sans SC Regular" charset="0"/>
                <a:cs typeface="Noto Sans SC Regular" charset="0"/>
              </a:rPr>
              <a:t>and</a:t>
            </a:r>
          </a:p>
          <a:p>
            <a:pPr marL="755650" lvl="1" indent="-287338" fontAlgn="auto">
              <a:spcBef>
                <a:spcPts val="675"/>
              </a:spcBef>
              <a:spcAft>
                <a:spcPts val="0"/>
              </a:spcAft>
              <a:buFont typeface="Symbol" pitchFamily="18" charset="2"/>
              <a:buChar char=""/>
              <a:tabLst>
                <a:tab pos="455613"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Lst>
              <a:defRPr/>
            </a:pPr>
            <a:r>
              <a:rPr lang="en" sz="2800" dirty="0">
                <a:latin typeface="Times New Roman" pitchFamily="18" charset="0"/>
                <a:ea typeface="Noto Sans SC Regular" charset="0"/>
                <a:cs typeface="Noto Sans SC Regular" charset="0"/>
              </a:rPr>
              <a:t>chronic ( Sy of aortic arch , Sy of visceral branch of abdominal aorta , Sy Lerich )</a:t>
            </a:r>
          </a:p>
          <a:p>
            <a:pPr marL="355600" indent="-342900" fontAlgn="auto">
              <a:spcBef>
                <a:spcPts val="775"/>
              </a:spcBef>
              <a:spcAft>
                <a:spcPts val="0"/>
              </a:spcAft>
              <a:buClr>
                <a:srgbClr val="FF0000"/>
              </a:buClr>
              <a:buFont typeface="Times New Roman" pitchFamily="18" charset="0"/>
              <a:buChar char="•"/>
              <a:tabLst>
                <a:tab pos="455613"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Lst>
              <a:defRPr/>
            </a:pPr>
            <a:r>
              <a:rPr lang="en" sz="3200" dirty="0" err="1">
                <a:solidFill>
                  <a:srgbClr val="FF0000"/>
                </a:solidFill>
                <a:latin typeface="Times New Roman" pitchFamily="18" charset="0"/>
                <a:ea typeface="Noto Sans SC Regular" charset="0"/>
                <a:cs typeface="Noto Sans SC Regular" charset="0"/>
              </a:rPr>
              <a:t>Aortitis</a:t>
            </a:r>
            <a:endParaRPr lang="en-US" sz="3200" dirty="0">
              <a:solidFill>
                <a:srgbClr val="FF0000"/>
              </a:solidFill>
              <a:latin typeface="Times New Roman" pitchFamily="18" charset="0"/>
              <a:ea typeface="Noto Sans SC Regular" charset="0"/>
              <a:cs typeface="Noto Sans SC Regular" charset="0"/>
            </a:endParaRPr>
          </a:p>
        </p:txBody>
      </p:sp>
    </p:spTree>
  </p:cSld>
  <p:clrMapOvr>
    <a:masterClrMapping/>
  </p:clrMapOvr>
  <p:transition spd="slow"/>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p:txBody>
          <a:bodyPr/>
          <a:lstStyle/>
          <a:p>
            <a:r>
              <a:rPr lang="en" dirty="0">
                <a:latin typeface="Times New Roman" pitchFamily="18" charset="0"/>
                <a:cs typeface="Times New Roman" pitchFamily="18" charset="0"/>
              </a:rPr>
              <a:t>Valvular defects (valve disorders)</a:t>
            </a:r>
            <a:endParaRPr lang="en-US" dirty="0"/>
          </a:p>
        </p:txBody>
      </p:sp>
      <p:sp>
        <p:nvSpPr>
          <p:cNvPr id="6147" name="TextBox 5"/>
          <p:cNvSpPr txBox="1">
            <a:spLocks noChangeArrowheads="1"/>
          </p:cNvSpPr>
          <p:nvPr/>
        </p:nvSpPr>
        <p:spPr bwMode="auto">
          <a:xfrm>
            <a:off x="457200" y="1752600"/>
            <a:ext cx="8153400" cy="3785652"/>
          </a:xfrm>
          <a:prstGeom prst="rect">
            <a:avLst/>
          </a:prstGeom>
          <a:noFill/>
          <a:ln w="9525">
            <a:noFill/>
            <a:miter lim="800000"/>
            <a:headEnd/>
            <a:tailEnd/>
          </a:ln>
        </p:spPr>
        <p:txBody>
          <a:bodyPr>
            <a:spAutoFit/>
          </a:bodyPr>
          <a:lstStyle/>
          <a:p>
            <a:pPr marL="457200" indent="-457200">
              <a:buFont typeface="Arial" panose="020B0604020202020204" pitchFamily="34" charset="0"/>
              <a:buChar char="•"/>
            </a:pPr>
            <a:r>
              <a:rPr lang="en" sz="2400" dirty="0"/>
              <a:t>Destruction and shriveling/shrinking of valves that prevent proper opening and closure (insufficiency)</a:t>
            </a:r>
          </a:p>
          <a:p>
            <a:pPr marL="457200" indent="-457200">
              <a:buFont typeface="Arial" panose="020B0604020202020204" pitchFamily="34" charset="0"/>
              <a:buChar char="•"/>
            </a:pPr>
            <a:endParaRPr lang="en-US" sz="2400" dirty="0"/>
          </a:p>
          <a:p>
            <a:pPr marL="457200" indent="-457200">
              <a:buFont typeface="Arial" panose="020B0604020202020204" pitchFamily="34" charset="0"/>
              <a:buChar char="•"/>
            </a:pPr>
            <a:r>
              <a:rPr lang="en" sz="2400" dirty="0"/>
              <a:t>Cohesion along the commissures of calcified thickened valves that leads to a narrowing of the opening and represents a mechanical obstruction to blood flow (stenosis)</a:t>
            </a:r>
          </a:p>
          <a:p>
            <a:pPr marL="457200" indent="-457200">
              <a:buFont typeface="Arial" panose="020B0604020202020204" pitchFamily="34" charset="0"/>
              <a:buChar char="•"/>
            </a:pPr>
            <a:endParaRPr lang="en-US" sz="2400" dirty="0"/>
          </a:p>
          <a:p>
            <a:pPr marL="457200" indent="-457200">
              <a:buFont typeface="Arial" panose="020B0604020202020204" pitchFamily="34" charset="0"/>
              <a:buChar char="•"/>
            </a:pPr>
            <a:r>
              <a:rPr lang="en" sz="2400" dirty="0"/>
              <a:t>As a result, hemodynamic changes (KVS - closed system of connected vessels)</a:t>
            </a:r>
          </a:p>
        </p:txBody>
      </p:sp>
      <p:pic>
        <p:nvPicPr>
          <p:cNvPr id="2050" name="Picture 2">
            <a:extLst>
              <a:ext uri="{FF2B5EF4-FFF2-40B4-BE49-F238E27FC236}">
                <a16:creationId xmlns:a16="http://schemas.microsoft.com/office/drawing/2014/main" xmlns="" id="{1B5956FA-DEBA-DB43-BC37-01FD5256BFFC}"/>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848600" y="5988180"/>
            <a:ext cx="1275734" cy="869819"/>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1"/>
          <p:cNvSpPr>
            <a:spLocks noGrp="1" noChangeArrowheads="1"/>
          </p:cNvSpPr>
          <p:nvPr>
            <p:ph type="title" idx="4294967295"/>
          </p:nvPr>
        </p:nvSpPr>
        <p:spPr>
          <a:xfrm>
            <a:off x="838200" y="142875"/>
            <a:ext cx="7543800" cy="949325"/>
          </a:xfrm>
        </p:spPr>
        <p:txBody>
          <a:bodyPr tIns="12600"/>
          <a:lstStyle/>
          <a:p>
            <a:pPr marL="12700" algn="l" eaLnBrk="1" hangingPunct="1">
              <a:spcBef>
                <a:spcPts val="113"/>
              </a:spcBef>
              <a:tabLst>
                <a:tab pos="457200" algn="l"/>
                <a:tab pos="914400" algn="l"/>
                <a:tab pos="1371600" algn="l"/>
                <a:tab pos="1828800" algn="l"/>
                <a:tab pos="2286000" algn="l"/>
                <a:tab pos="2743200" algn="l"/>
                <a:tab pos="3200400" algn="l"/>
                <a:tab pos="3657600" algn="l"/>
              </a:tabLst>
            </a:pPr>
            <a:r>
              <a:rPr lang="en" dirty="0">
                <a:latin typeface="Times New Roman" pitchFamily="18" charset="0"/>
              </a:rPr>
              <a:t>ANEURYSMS OF THE AORTA</a:t>
            </a:r>
          </a:p>
        </p:txBody>
      </p:sp>
      <p:sp>
        <p:nvSpPr>
          <p:cNvPr id="11266" name="Rectangle 2"/>
          <p:cNvSpPr>
            <a:spLocks noChangeArrowheads="1"/>
          </p:cNvSpPr>
          <p:nvPr/>
        </p:nvSpPr>
        <p:spPr bwMode="auto">
          <a:xfrm>
            <a:off x="536575" y="1092200"/>
            <a:ext cx="7616825" cy="5584825"/>
          </a:xfrm>
          <a:prstGeom prst="rect">
            <a:avLst/>
          </a:prstGeom>
          <a:noFill/>
          <a:ln w="9525" cap="flat">
            <a:noFill/>
            <a:round/>
            <a:headEnd/>
            <a:tailEnd/>
          </a:ln>
          <a:effectLst/>
        </p:spPr>
        <p:txBody>
          <a:bodyPr lIns="0" tIns="85680" rIns="0" bIns="0">
            <a:spAutoFit/>
          </a:bodyPr>
          <a:lstStyle/>
          <a:p>
            <a:pPr marL="355600" indent="-342900" fontAlgn="auto">
              <a:spcBef>
                <a:spcPts val="688"/>
              </a:spcBef>
              <a:spcAft>
                <a:spcPts val="0"/>
              </a:spcAft>
              <a:buClr>
                <a:srgbClr val="FF9933"/>
              </a:buClr>
              <a:tabLst>
                <a:tab pos="355600" algn="l"/>
                <a:tab pos="35560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Lst>
              <a:defRPr/>
            </a:pPr>
            <a:r>
              <a:rPr lang="en" sz="2400" b="1" dirty="0">
                <a:solidFill>
                  <a:srgbClr val="FF0000"/>
                </a:solidFill>
                <a:latin typeface="Times New Roman" pitchFamily="18" charset="0"/>
                <a:ea typeface="Noto Sans SC Regular" charset="0"/>
                <a:cs typeface="Noto Sans SC Regular" charset="0"/>
              </a:rPr>
              <a:t>Localized or diffuse wall extension of aorta</a:t>
            </a:r>
            <a:endParaRPr lang="en-US" sz="2400" b="1" dirty="0">
              <a:solidFill>
                <a:srgbClr val="FF0000"/>
              </a:solidFill>
              <a:latin typeface="Times New Roman" pitchFamily="18" charset="0"/>
              <a:ea typeface="Noto Sans SC Regular" charset="0"/>
              <a:cs typeface="Noto Sans SC Regular" charset="0"/>
            </a:endParaRPr>
          </a:p>
          <a:p>
            <a:pPr marL="12700" fontAlgn="auto">
              <a:spcBef>
                <a:spcPts val="588"/>
              </a:spcBef>
              <a:spcAft>
                <a:spcPts val="0"/>
              </a:spcAft>
              <a:tabLst>
                <a:tab pos="355600" algn="l"/>
                <a:tab pos="35560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Lst>
              <a:defRPr/>
            </a:pPr>
            <a:r>
              <a:rPr lang="en" sz="2400" dirty="0">
                <a:latin typeface="Times New Roman" pitchFamily="18" charset="0"/>
                <a:ea typeface="Noto Sans SC Regular" charset="0"/>
                <a:cs typeface="Noto Sans SC Regular" charset="0"/>
              </a:rPr>
              <a:t>Division :</a:t>
            </a:r>
          </a:p>
          <a:p>
            <a:pPr marL="355600" indent="-342900" fontAlgn="auto">
              <a:spcBef>
                <a:spcPts val="588"/>
              </a:spcBef>
              <a:spcAft>
                <a:spcPts val="0"/>
              </a:spcAft>
              <a:buFont typeface="Times New Roman" pitchFamily="18" charset="0"/>
              <a:buChar char="•"/>
              <a:tabLst>
                <a:tab pos="355600" algn="l"/>
                <a:tab pos="35560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Lst>
              <a:defRPr/>
            </a:pPr>
            <a:r>
              <a:rPr lang="en" sz="2400" dirty="0">
                <a:latin typeface="Times New Roman" pitchFamily="18" charset="0"/>
                <a:ea typeface="Noto Sans SC Regular" charset="0"/>
                <a:cs typeface="Noto Sans SC Regular" charset="0"/>
              </a:rPr>
              <a:t>According to the wall structure:</a:t>
            </a:r>
          </a:p>
          <a:p>
            <a:pPr marL="755650" lvl="1" indent="-287338" fontAlgn="auto">
              <a:spcBef>
                <a:spcPts val="588"/>
              </a:spcBef>
              <a:spcAft>
                <a:spcPts val="0"/>
              </a:spcAft>
              <a:buClr>
                <a:srgbClr val="FF9933"/>
              </a:buClr>
              <a:buFont typeface="Times New Roman" pitchFamily="18" charset="0"/>
              <a:buChar char="–"/>
              <a:tabLst>
                <a:tab pos="355600" algn="l"/>
                <a:tab pos="35560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Lst>
              <a:defRPr/>
            </a:pPr>
            <a:r>
              <a:rPr lang="en" sz="2400" b="1" dirty="0">
                <a:latin typeface="Times New Roman" pitchFamily="18" charset="0"/>
                <a:ea typeface="Noto Sans SC Regular" charset="0"/>
                <a:cs typeface="Noto Sans SC Regular" charset="0"/>
              </a:rPr>
              <a:t>true </a:t>
            </a:r>
            <a:r>
              <a:rPr lang="en" sz="2400" dirty="0">
                <a:latin typeface="Times New Roman" pitchFamily="18" charset="0"/>
                <a:ea typeface="Noto Sans SC Regular" charset="0"/>
                <a:cs typeface="Noto Sans SC Regular" charset="0"/>
              </a:rPr>
              <a:t>( they have all 3 layers ) i</a:t>
            </a:r>
          </a:p>
          <a:p>
            <a:pPr marL="755650" lvl="1" indent="-287338" fontAlgn="auto">
              <a:spcBef>
                <a:spcPts val="588"/>
              </a:spcBef>
              <a:spcAft>
                <a:spcPts val="0"/>
              </a:spcAft>
              <a:buClr>
                <a:srgbClr val="FF9933"/>
              </a:buClr>
              <a:buFont typeface="Times New Roman" pitchFamily="18" charset="0"/>
              <a:buChar char="–"/>
              <a:tabLst>
                <a:tab pos="355600" algn="l"/>
                <a:tab pos="35560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Lst>
              <a:defRPr/>
            </a:pPr>
            <a:r>
              <a:rPr lang="en" sz="2400" b="1" dirty="0">
                <a:latin typeface="Times New Roman" pitchFamily="18" charset="0"/>
                <a:ea typeface="Noto Sans SC Regular" charset="0"/>
                <a:cs typeface="Noto Sans SC Regular" charset="0"/>
              </a:rPr>
              <a:t>fake </a:t>
            </a:r>
            <a:r>
              <a:rPr lang="en" sz="2400" dirty="0">
                <a:latin typeface="Times New Roman" pitchFamily="18" charset="0"/>
                <a:ea typeface="Noto Sans SC Regular" charset="0"/>
                <a:cs typeface="Noto Sans SC Regular" charset="0"/>
              </a:rPr>
              <a:t>( rupture of intime and media =&gt; pulsating hematoma )</a:t>
            </a:r>
          </a:p>
          <a:p>
            <a:pPr marL="355600" indent="-342900" fontAlgn="auto">
              <a:spcBef>
                <a:spcPts val="588"/>
              </a:spcBef>
              <a:spcAft>
                <a:spcPts val="0"/>
              </a:spcAft>
              <a:buFont typeface="Times New Roman" pitchFamily="18" charset="0"/>
              <a:buChar char="•"/>
              <a:tabLst>
                <a:tab pos="355600" algn="l"/>
                <a:tab pos="35560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Lst>
              <a:defRPr/>
            </a:pPr>
            <a:r>
              <a:rPr lang="en" sz="2400" dirty="0">
                <a:latin typeface="Times New Roman" pitchFamily="18" charset="0"/>
                <a:ea typeface="Noto Sans SC Regular" charset="0"/>
                <a:cs typeface="Noto Sans SC Regular" charset="0"/>
              </a:rPr>
              <a:t>According to shape:</a:t>
            </a:r>
          </a:p>
          <a:p>
            <a:pPr marL="755650" lvl="1" indent="-287338" fontAlgn="auto">
              <a:spcBef>
                <a:spcPts val="588"/>
              </a:spcBef>
              <a:spcAft>
                <a:spcPts val="0"/>
              </a:spcAft>
              <a:buClr>
                <a:srgbClr val="FF9933"/>
              </a:buClr>
              <a:buFont typeface="Times New Roman" pitchFamily="18" charset="0"/>
              <a:buChar char="–"/>
              <a:tabLst>
                <a:tab pos="355600" algn="l"/>
                <a:tab pos="35560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Lst>
              <a:defRPr/>
            </a:pPr>
            <a:r>
              <a:rPr lang="en" sz="2400" b="1" dirty="0" err="1">
                <a:latin typeface="Times New Roman" pitchFamily="18" charset="0"/>
                <a:ea typeface="Noto Sans SC Regular" charset="0"/>
                <a:cs typeface="Noto Sans SC Regular" charset="0"/>
              </a:rPr>
              <a:t>baggy</a:t>
            </a:r>
            <a:r>
              <a:rPr lang="en" sz="2400" b="1" dirty="0">
                <a:latin typeface="Times New Roman" pitchFamily="18" charset="0"/>
                <a:ea typeface="Noto Sans SC Regular" charset="0"/>
                <a:cs typeface="Noto Sans SC Regular" charset="0"/>
              </a:rPr>
              <a:t> </a:t>
            </a:r>
            <a:r>
              <a:rPr lang="en" sz="2400" dirty="0">
                <a:latin typeface="Times New Roman" pitchFamily="18" charset="0"/>
                <a:ea typeface="Noto Sans SC Regular" charset="0"/>
                <a:cs typeface="Noto Sans SC Regular" charset="0"/>
              </a:rPr>
              <a:t>( </a:t>
            </a:r>
            <a:r>
              <a:rPr lang="en" sz="2400" dirty="0" err="1">
                <a:latin typeface="Times New Roman" pitchFamily="18" charset="0"/>
                <a:ea typeface="Noto Sans SC Regular" charset="0"/>
                <a:cs typeface="Noto Sans SC Regular" charset="0"/>
              </a:rPr>
              <a:t>saccular </a:t>
            </a:r>
            <a:r>
              <a:rPr lang="en" sz="2400" dirty="0">
                <a:latin typeface="Times New Roman" pitchFamily="18" charset="0"/>
                <a:ea typeface="Noto Sans SC Regular" charset="0"/>
                <a:cs typeface="Noto Sans SC Regular" charset="0"/>
              </a:rPr>
              <a:t>),</a:t>
            </a:r>
          </a:p>
          <a:p>
            <a:pPr marL="755650" lvl="1" indent="-287338" fontAlgn="auto">
              <a:spcBef>
                <a:spcPts val="588"/>
              </a:spcBef>
              <a:spcAft>
                <a:spcPts val="0"/>
              </a:spcAft>
              <a:buClr>
                <a:srgbClr val="FF9933"/>
              </a:buClr>
              <a:buFont typeface="Times New Roman" pitchFamily="18" charset="0"/>
              <a:buChar char="–"/>
              <a:tabLst>
                <a:tab pos="355600" algn="l"/>
                <a:tab pos="35560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Lst>
              <a:defRPr/>
            </a:pPr>
            <a:r>
              <a:rPr lang="en" sz="2400" b="1" dirty="0" err="1">
                <a:latin typeface="Times New Roman" pitchFamily="18" charset="0"/>
                <a:ea typeface="Noto Sans SC Regular" charset="0"/>
                <a:cs typeface="Noto Sans SC Regular" charset="0"/>
              </a:rPr>
              <a:t>spindly</a:t>
            </a:r>
            <a:r>
              <a:rPr lang="en" sz="2400" b="1" dirty="0">
                <a:latin typeface="Times New Roman" pitchFamily="18" charset="0"/>
                <a:ea typeface="Noto Sans SC Regular" charset="0"/>
                <a:cs typeface="Noto Sans SC Regular" charset="0"/>
              </a:rPr>
              <a:t> </a:t>
            </a:r>
            <a:r>
              <a:rPr lang="en" sz="2400" dirty="0">
                <a:latin typeface="Times New Roman" pitchFamily="18" charset="0"/>
                <a:ea typeface="Noto Sans SC Regular" charset="0"/>
                <a:cs typeface="Noto Sans SC Regular" charset="0"/>
              </a:rPr>
              <a:t>( </a:t>
            </a:r>
            <a:r>
              <a:rPr lang="en" sz="2400" dirty="0" err="1">
                <a:latin typeface="Times New Roman" pitchFamily="18" charset="0"/>
                <a:ea typeface="Noto Sans SC Regular" charset="0"/>
                <a:cs typeface="Noto Sans SC Regular" charset="0"/>
              </a:rPr>
              <a:t>fusiform </a:t>
            </a:r>
            <a:r>
              <a:rPr lang="en" sz="2400" dirty="0">
                <a:latin typeface="Times New Roman" pitchFamily="18" charset="0"/>
                <a:ea typeface="Noto Sans SC Regular" charset="0"/>
                <a:cs typeface="Noto Sans SC Regular" charset="0"/>
              </a:rPr>
              <a:t>) i</a:t>
            </a:r>
          </a:p>
          <a:p>
            <a:pPr marL="755650" lvl="1" indent="-287338" fontAlgn="auto">
              <a:spcBef>
                <a:spcPts val="588"/>
              </a:spcBef>
              <a:spcAft>
                <a:spcPts val="0"/>
              </a:spcAft>
              <a:buClr>
                <a:srgbClr val="FF9933"/>
              </a:buClr>
              <a:buFont typeface="Times New Roman" pitchFamily="18" charset="0"/>
              <a:buChar char="–"/>
              <a:tabLst>
                <a:tab pos="355600" algn="l"/>
                <a:tab pos="35560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Lst>
              <a:defRPr/>
            </a:pPr>
            <a:r>
              <a:rPr lang="en" sz="2400" b="1" dirty="0" err="1">
                <a:latin typeface="Times New Roman" pitchFamily="18" charset="0"/>
                <a:ea typeface="Noto Sans SC Regular" charset="0"/>
                <a:cs typeface="Noto Sans SC Regular" charset="0"/>
              </a:rPr>
              <a:t>dissecant</a:t>
            </a:r>
            <a:endParaRPr lang="en-US" sz="2400" b="1" dirty="0">
              <a:latin typeface="Times New Roman" pitchFamily="18" charset="0"/>
              <a:ea typeface="Noto Sans SC Regular" charset="0"/>
              <a:cs typeface="Noto Sans SC Regular" charset="0"/>
            </a:endParaRPr>
          </a:p>
          <a:p>
            <a:pPr marL="430213" indent="-417513" fontAlgn="auto">
              <a:spcBef>
                <a:spcPts val="588"/>
              </a:spcBef>
              <a:spcAft>
                <a:spcPts val="0"/>
              </a:spcAft>
              <a:buFont typeface="Times New Roman" pitchFamily="18" charset="0"/>
              <a:buChar char="•"/>
              <a:tabLst>
                <a:tab pos="355600" algn="l"/>
                <a:tab pos="35560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Lst>
              <a:defRPr/>
            </a:pPr>
            <a:r>
              <a:rPr lang="en" sz="2400" dirty="0" err="1">
                <a:solidFill>
                  <a:srgbClr val="FF0000"/>
                </a:solidFill>
                <a:latin typeface="Times New Roman" pitchFamily="18" charset="0"/>
                <a:ea typeface="Noto Sans SC Regular" charset="0"/>
                <a:cs typeface="Noto Sans SC Regular" charset="0"/>
              </a:rPr>
              <a:t>Special</a:t>
            </a:r>
            <a:r>
              <a:rPr lang="en" sz="2400" dirty="0">
                <a:solidFill>
                  <a:srgbClr val="FF0000"/>
                </a:solidFill>
                <a:latin typeface="Times New Roman" pitchFamily="18" charset="0"/>
                <a:ea typeface="Noto Sans SC Regular" charset="0"/>
                <a:cs typeface="Noto Sans SC Regular" charset="0"/>
              </a:rPr>
              <a:t> </a:t>
            </a:r>
            <a:r>
              <a:rPr lang="en" sz="2400" dirty="0" err="1">
                <a:solidFill>
                  <a:srgbClr val="FF0000"/>
                </a:solidFill>
                <a:latin typeface="Times New Roman" pitchFamily="18" charset="0"/>
                <a:ea typeface="Noto Sans SC Regular" charset="0"/>
                <a:cs typeface="Noto Sans SC Regular" charset="0"/>
              </a:rPr>
              <a:t>forms </a:t>
            </a:r>
            <a:r>
              <a:rPr lang="en" sz="2400" dirty="0">
                <a:latin typeface="Times New Roman" pitchFamily="18" charset="0"/>
                <a:ea typeface="Noto Sans SC Regular" charset="0"/>
                <a:cs typeface="Noto Sans SC Regular" charset="0"/>
              </a:rPr>
              <a:t>:</a:t>
            </a:r>
          </a:p>
          <a:p>
            <a:pPr marL="755650" lvl="1" indent="-287338" fontAlgn="auto">
              <a:spcBef>
                <a:spcPts val="500"/>
              </a:spcBef>
              <a:spcAft>
                <a:spcPts val="0"/>
              </a:spcAft>
              <a:buClr>
                <a:srgbClr val="FF9933"/>
              </a:buClr>
              <a:buFont typeface="Times New Roman" pitchFamily="18" charset="0"/>
              <a:buChar char="–"/>
              <a:tabLst>
                <a:tab pos="355600" algn="l"/>
                <a:tab pos="35560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Lst>
              <a:defRPr/>
            </a:pPr>
            <a:r>
              <a:rPr lang="en" sz="2000" b="1" dirty="0" err="1">
                <a:latin typeface="Times New Roman" pitchFamily="18" charset="0"/>
                <a:ea typeface="Noto Sans SC Regular" charset="0"/>
                <a:cs typeface="Noto Sans SC Regular" charset="0"/>
              </a:rPr>
              <a:t>mycotic</a:t>
            </a:r>
            <a:r>
              <a:rPr lang="en" sz="2000" b="1" dirty="0">
                <a:latin typeface="Times New Roman" pitchFamily="18" charset="0"/>
                <a:ea typeface="Noto Sans SC Regular" charset="0"/>
                <a:cs typeface="Noto Sans SC Regular" charset="0"/>
              </a:rPr>
              <a:t> </a:t>
            </a:r>
            <a:r>
              <a:rPr lang="en" sz="2000" dirty="0">
                <a:latin typeface="Times New Roman" pitchFamily="18" charset="0"/>
                <a:ea typeface="Noto Sans SC Regular" charset="0"/>
                <a:cs typeface="Noto Sans SC Regular" charset="0"/>
              </a:rPr>
              <a:t>( </a:t>
            </a:r>
            <a:r>
              <a:rPr lang="en" sz="2000" dirty="0" err="1">
                <a:latin typeface="Times New Roman" pitchFamily="18" charset="0"/>
                <a:ea typeface="Noto Sans SC Regular" charset="0"/>
                <a:cs typeface="Noto Sans SC Regular" charset="0"/>
              </a:rPr>
              <a:t>infectious </a:t>
            </a:r>
            <a:r>
              <a:rPr lang="en" sz="2000" dirty="0">
                <a:latin typeface="Times New Roman" pitchFamily="18" charset="0"/>
                <a:ea typeface="Noto Sans SC Regular" charset="0"/>
                <a:cs typeface="Noto Sans SC Regular" charset="0"/>
              </a:rPr>
              <a:t>) and</a:t>
            </a:r>
          </a:p>
          <a:p>
            <a:pPr marL="755650" lvl="1" indent="-287338" fontAlgn="auto">
              <a:spcBef>
                <a:spcPts val="488"/>
              </a:spcBef>
              <a:spcAft>
                <a:spcPts val="0"/>
              </a:spcAft>
              <a:buClr>
                <a:srgbClr val="FF9933"/>
              </a:buClr>
              <a:buFont typeface="Times New Roman" pitchFamily="18" charset="0"/>
              <a:buChar char="–"/>
              <a:tabLst>
                <a:tab pos="355600" algn="l"/>
                <a:tab pos="35560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Lst>
              <a:defRPr/>
            </a:pPr>
            <a:r>
              <a:rPr lang="en" sz="2000" b="1" dirty="0">
                <a:latin typeface="Times New Roman" pitchFamily="18" charset="0"/>
                <a:ea typeface="Noto Sans SC Regular" charset="0"/>
                <a:cs typeface="Noto Sans SC Regular" charset="0"/>
              </a:rPr>
              <a:t>AV- aneurysms </a:t>
            </a:r>
            <a:r>
              <a:rPr lang="en" sz="2000" dirty="0">
                <a:latin typeface="Times New Roman" pitchFamily="18" charset="0"/>
                <a:ea typeface="Noto Sans SC Regular" charset="0"/>
                <a:cs typeface="Noto Sans SC Regular" charset="0"/>
              </a:rPr>
              <a:t>( pathological communication aorta-vein )</a:t>
            </a:r>
          </a:p>
        </p:txBody>
      </p:sp>
    </p:spTree>
  </p:cSld>
  <p:clrMapOvr>
    <a:masterClrMapping/>
  </p:clrMapOvr>
  <p:transition spd="slow"/>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4274" name="Picture 3"/>
          <p:cNvPicPr>
            <a:picLocks noChangeAspect="1" noChangeArrowheads="1"/>
          </p:cNvPicPr>
          <p:nvPr/>
        </p:nvPicPr>
        <p:blipFill>
          <a:blip r:embed="rId3" cstate="print"/>
          <a:srcRect/>
          <a:stretch>
            <a:fillRect/>
          </a:stretch>
        </p:blipFill>
        <p:spPr bwMode="auto">
          <a:xfrm>
            <a:off x="3810000" y="1219200"/>
            <a:ext cx="5105400" cy="5105400"/>
          </a:xfrm>
          <a:prstGeom prst="rect">
            <a:avLst/>
          </a:prstGeom>
          <a:noFill/>
          <a:ln w="9525">
            <a:noFill/>
            <a:round/>
            <a:headEnd/>
            <a:tailEnd/>
          </a:ln>
        </p:spPr>
      </p:pic>
      <p:pic>
        <p:nvPicPr>
          <p:cNvPr id="54275" name="Picture 4"/>
          <p:cNvPicPr>
            <a:picLocks noChangeAspect="1" noChangeArrowheads="1"/>
          </p:cNvPicPr>
          <p:nvPr/>
        </p:nvPicPr>
        <p:blipFill>
          <a:blip r:embed="rId4" cstate="print"/>
          <a:srcRect/>
          <a:stretch>
            <a:fillRect/>
          </a:stretch>
        </p:blipFill>
        <p:spPr bwMode="auto">
          <a:xfrm>
            <a:off x="304800" y="3657600"/>
            <a:ext cx="3429000" cy="3048000"/>
          </a:xfrm>
          <a:prstGeom prst="rect">
            <a:avLst/>
          </a:prstGeom>
          <a:noFill/>
          <a:ln w="9525">
            <a:noFill/>
            <a:round/>
            <a:headEnd/>
            <a:tailEnd/>
          </a:ln>
        </p:spPr>
      </p:pic>
      <p:sp>
        <p:nvSpPr>
          <p:cNvPr id="54276" name="Rectangle 1"/>
          <p:cNvSpPr>
            <a:spLocks noGrp="1" noChangeArrowheads="1"/>
          </p:cNvSpPr>
          <p:nvPr>
            <p:ph type="title" idx="4294967295"/>
          </p:nvPr>
        </p:nvSpPr>
        <p:spPr>
          <a:xfrm>
            <a:off x="1600200" y="142875"/>
            <a:ext cx="5867400" cy="1157288"/>
          </a:xfrm>
        </p:spPr>
        <p:txBody>
          <a:bodyPr tIns="12600"/>
          <a:lstStyle/>
          <a:p>
            <a:pPr marL="12700" algn="l" eaLnBrk="1" hangingPunct="1">
              <a:spcBef>
                <a:spcPts val="113"/>
              </a:spcBef>
              <a:tabLst>
                <a:tab pos="457200" algn="l"/>
                <a:tab pos="914400" algn="l"/>
                <a:tab pos="1371600" algn="l"/>
                <a:tab pos="1828800" algn="l"/>
                <a:tab pos="2286000" algn="l"/>
                <a:tab pos="2743200" algn="l"/>
                <a:tab pos="3200400" algn="l"/>
                <a:tab pos="3657600" algn="l"/>
              </a:tabLst>
            </a:pPr>
            <a:r>
              <a:rPr lang="en">
                <a:latin typeface="Times New Roman" pitchFamily="18" charset="0"/>
              </a:rPr>
              <a:t>ANEURYSMS OF THE AORTA</a:t>
            </a:r>
          </a:p>
        </p:txBody>
      </p:sp>
    </p:spTree>
  </p:cSld>
  <p:clrMapOvr>
    <a:masterClrMapping/>
  </p:clrMapOvr>
  <p:transition spd="slow"/>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1"/>
          <p:cNvSpPr>
            <a:spLocks noGrp="1" noChangeArrowheads="1"/>
          </p:cNvSpPr>
          <p:nvPr>
            <p:ph type="title" idx="4294967295"/>
          </p:nvPr>
        </p:nvSpPr>
        <p:spPr>
          <a:xfrm>
            <a:off x="1600200" y="142875"/>
            <a:ext cx="5867400" cy="1157288"/>
          </a:xfrm>
        </p:spPr>
        <p:txBody>
          <a:bodyPr tIns="12600"/>
          <a:lstStyle/>
          <a:p>
            <a:pPr marL="12700" algn="l" eaLnBrk="1" hangingPunct="1">
              <a:spcBef>
                <a:spcPts val="113"/>
              </a:spcBef>
              <a:tabLst>
                <a:tab pos="457200" algn="l"/>
                <a:tab pos="914400" algn="l"/>
                <a:tab pos="1371600" algn="l"/>
                <a:tab pos="1828800" algn="l"/>
                <a:tab pos="2286000" algn="l"/>
                <a:tab pos="2743200" algn="l"/>
                <a:tab pos="3200400" algn="l"/>
                <a:tab pos="3657600" algn="l"/>
              </a:tabLst>
            </a:pPr>
            <a:r>
              <a:rPr lang="en">
                <a:latin typeface="Times New Roman" pitchFamily="18" charset="0"/>
              </a:rPr>
              <a:t>ANEURYSMS OF THE AORTA</a:t>
            </a:r>
          </a:p>
        </p:txBody>
      </p:sp>
      <p:pic>
        <p:nvPicPr>
          <p:cNvPr id="55299" name="Picture 2"/>
          <p:cNvPicPr>
            <a:picLocks noChangeAspect="1" noChangeArrowheads="1"/>
          </p:cNvPicPr>
          <p:nvPr/>
        </p:nvPicPr>
        <p:blipFill>
          <a:blip r:embed="rId3" cstate="print"/>
          <a:srcRect/>
          <a:stretch>
            <a:fillRect/>
          </a:stretch>
        </p:blipFill>
        <p:spPr bwMode="auto">
          <a:xfrm>
            <a:off x="3733800" y="2133600"/>
            <a:ext cx="5410200" cy="3849688"/>
          </a:xfrm>
          <a:prstGeom prst="rect">
            <a:avLst/>
          </a:prstGeom>
          <a:noFill/>
          <a:ln w="9525">
            <a:noFill/>
            <a:miter lim="800000"/>
            <a:headEnd/>
            <a:tailEnd/>
          </a:ln>
        </p:spPr>
      </p:pic>
      <p:pic>
        <p:nvPicPr>
          <p:cNvPr id="55300" name="Picture 4" descr="Image result for thoracic aortic aneurysm x ray"/>
          <p:cNvPicPr>
            <a:picLocks noChangeAspect="1" noChangeArrowheads="1"/>
          </p:cNvPicPr>
          <p:nvPr/>
        </p:nvPicPr>
        <p:blipFill>
          <a:blip r:embed="rId4" cstate="print"/>
          <a:srcRect/>
          <a:stretch>
            <a:fillRect/>
          </a:stretch>
        </p:blipFill>
        <p:spPr bwMode="auto">
          <a:xfrm>
            <a:off x="0" y="2133600"/>
            <a:ext cx="3652838" cy="3886200"/>
          </a:xfrm>
          <a:prstGeom prst="rect">
            <a:avLst/>
          </a:prstGeom>
          <a:noFill/>
          <a:ln w="9525">
            <a:noFill/>
            <a:miter lim="800000"/>
            <a:headEnd/>
            <a:tailEnd/>
          </a:ln>
        </p:spPr>
      </p:pic>
    </p:spTree>
  </p:cSld>
  <p:clrMapOvr>
    <a:masterClrMapping/>
  </p:clrMapOvr>
  <p:transition spd="slow"/>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Rectangle 1"/>
          <p:cNvSpPr>
            <a:spLocks noGrp="1" noChangeArrowheads="1"/>
          </p:cNvSpPr>
          <p:nvPr>
            <p:ph type="title" idx="4294967295"/>
          </p:nvPr>
        </p:nvSpPr>
        <p:spPr>
          <a:xfrm>
            <a:off x="1066800" y="142875"/>
            <a:ext cx="7086600" cy="1157288"/>
          </a:xfrm>
        </p:spPr>
        <p:txBody>
          <a:bodyPr tIns="12600" rtlCol="0">
            <a:normAutofit fontScale="90000"/>
          </a:bodyPr>
          <a:lstStyle/>
          <a:p>
            <a:pPr marL="12700" eaLnBrk="1" fontAlgn="auto" hangingPunct="1">
              <a:spcBef>
                <a:spcPts val="113"/>
              </a:spcBef>
              <a:spcAft>
                <a:spcPts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Lst>
              <a:defRPr/>
            </a:pPr>
            <a:r>
              <a:rPr lang="en" dirty="0">
                <a:latin typeface="Times New Roman" pitchFamily="18" charset="0"/>
              </a:rPr>
              <a:t>ANEURYSMS </a:t>
            </a:r>
            <a:r>
              <a:rPr lang="sr-Cyrl-RS" dirty="0">
                <a:latin typeface="Times New Roman" pitchFamily="18" charset="0"/>
              </a:rPr>
              <a:t/>
            </a:r>
            <a:br>
              <a:rPr lang="sr-Cyrl-RS" dirty="0">
                <a:latin typeface="Times New Roman" pitchFamily="18" charset="0"/>
              </a:rPr>
            </a:br>
            <a:r>
              <a:rPr lang="en" dirty="0">
                <a:latin typeface="Times New Roman" pitchFamily="18" charset="0"/>
              </a:rPr>
              <a:t>OF THE THORACIC AORTA</a:t>
            </a:r>
          </a:p>
        </p:txBody>
      </p:sp>
      <p:sp>
        <p:nvSpPr>
          <p:cNvPr id="13314" name="Rectangle 2"/>
          <p:cNvSpPr>
            <a:spLocks noChangeArrowheads="1"/>
          </p:cNvSpPr>
          <p:nvPr/>
        </p:nvSpPr>
        <p:spPr bwMode="auto">
          <a:xfrm>
            <a:off x="457200" y="1447800"/>
            <a:ext cx="8382000" cy="4175038"/>
          </a:xfrm>
          <a:prstGeom prst="rect">
            <a:avLst/>
          </a:prstGeom>
          <a:noFill/>
          <a:ln w="9525" cap="flat">
            <a:noFill/>
            <a:round/>
            <a:headEnd/>
            <a:tailEnd/>
          </a:ln>
          <a:effectLst/>
        </p:spPr>
        <p:txBody>
          <a:bodyPr lIns="0" tIns="12240" rIns="0" bIns="0">
            <a:spAutoFit/>
          </a:bodyPr>
          <a:lstStyle/>
          <a:p>
            <a:pPr marL="355600" indent="-342900" fontAlgn="auto">
              <a:spcBef>
                <a:spcPts val="100"/>
              </a:spcBef>
              <a:spcAft>
                <a:spcPts val="0"/>
              </a:spcAft>
              <a:buFont typeface="Arial" pitchFamily="34" charset="0"/>
              <a:buChar char="•"/>
              <a:tabLst>
                <a:tab pos="355600" algn="l"/>
                <a:tab pos="35560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Lst>
              <a:defRPr/>
            </a:pPr>
            <a:r>
              <a:rPr lang="en-US" sz="2800" dirty="0">
                <a:latin typeface="Times New Roman" pitchFamily="18" charset="0"/>
                <a:ea typeface="Noto Sans SC Regular" charset="0"/>
                <a:cs typeface="Noto Sans SC Regular" charset="0"/>
              </a:rPr>
              <a:t>Can occur in ascendent, decedent part or aortic arch</a:t>
            </a:r>
            <a:endParaRPr lang="en-US" sz="2800" dirty="0">
              <a:solidFill>
                <a:srgbClr val="FF0000"/>
              </a:solidFill>
              <a:latin typeface="Times New Roman" pitchFamily="18" charset="0"/>
              <a:ea typeface="Noto Sans SC Regular" charset="0"/>
              <a:cs typeface="Noto Sans SC Regular" charset="0"/>
            </a:endParaRPr>
          </a:p>
          <a:p>
            <a:pPr marL="355600" indent="-355600" fontAlgn="auto">
              <a:spcBef>
                <a:spcPts val="0"/>
              </a:spcBef>
              <a:spcAft>
                <a:spcPts val="0"/>
              </a:spcAft>
              <a:buFont typeface="Arial" pitchFamily="34" charset="0"/>
              <a:buChar char="•"/>
              <a:tabLst>
                <a:tab pos="355600" algn="l"/>
                <a:tab pos="35560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Lst>
              <a:defRPr/>
            </a:pPr>
            <a:r>
              <a:rPr lang="en" sz="2800" b="1" dirty="0" err="1">
                <a:latin typeface="Times New Roman" pitchFamily="18" charset="0"/>
                <a:ea typeface="Noto Sans SC Regular" charset="0"/>
                <a:cs typeface="Noto Sans SC Regular" charset="0"/>
              </a:rPr>
              <a:t>Etiology </a:t>
            </a:r>
            <a:r>
              <a:rPr lang="en" sz="2800" dirty="0">
                <a:latin typeface="Times New Roman" pitchFamily="18" charset="0"/>
                <a:ea typeface="Noto Sans SC Regular" charset="0"/>
                <a:cs typeface="Noto Sans SC Regular" charset="0"/>
              </a:rPr>
              <a:t>: </a:t>
            </a:r>
            <a:r>
              <a:rPr lang="en" sz="2800" dirty="0" err="1">
                <a:latin typeface="Times New Roman" pitchFamily="18" charset="0"/>
                <a:ea typeface="Noto Sans SC Regular" charset="0"/>
                <a:cs typeface="Noto Sans SC Regular" charset="0"/>
              </a:rPr>
              <a:t>lues </a:t>
            </a:r>
            <a:r>
              <a:rPr lang="en" sz="2800" dirty="0">
                <a:latin typeface="Times New Roman" pitchFamily="18" charset="0"/>
                <a:ea typeface="Noto Sans SC Regular" charset="0"/>
                <a:cs typeface="Noto Sans SC Regular" charset="0"/>
              </a:rPr>
              <a:t>, </a:t>
            </a:r>
            <a:r>
              <a:rPr lang="en" sz="2800" dirty="0" err="1">
                <a:latin typeface="Times New Roman" pitchFamily="18" charset="0"/>
                <a:ea typeface="Noto Sans SC Regular" charset="0"/>
                <a:cs typeface="Noto Sans SC Regular" charset="0"/>
              </a:rPr>
              <a:t>atherosclerosis </a:t>
            </a:r>
            <a:r>
              <a:rPr lang="en" sz="2800" dirty="0">
                <a:latin typeface="Times New Roman" pitchFamily="18" charset="0"/>
                <a:ea typeface="Noto Sans SC Regular" charset="0"/>
                <a:cs typeface="Noto Sans SC Regular" charset="0"/>
              </a:rPr>
              <a:t>, </a:t>
            </a:r>
            <a:r>
              <a:rPr lang="en" sz="2800" dirty="0" err="1">
                <a:latin typeface="Times New Roman" pitchFamily="18" charset="0"/>
                <a:ea typeface="Noto Sans SC Regular" charset="0"/>
                <a:cs typeface="Noto Sans SC Regular" charset="0"/>
              </a:rPr>
              <a:t>arteritis </a:t>
            </a:r>
            <a:r>
              <a:rPr lang="en" sz="2800" dirty="0">
                <a:latin typeface="Times New Roman" pitchFamily="18" charset="0"/>
                <a:ea typeface="Noto Sans SC Regular" charset="0"/>
                <a:cs typeface="Noto Sans SC Regular" charset="0"/>
              </a:rPr>
              <a:t>, </a:t>
            </a:r>
            <a:r>
              <a:rPr lang="en" sz="2800" dirty="0" err="1">
                <a:latin typeface="Times New Roman" pitchFamily="18" charset="0"/>
                <a:ea typeface="Noto Sans SC Regular" charset="0"/>
                <a:cs typeface="Noto Sans SC Regular" charset="0"/>
              </a:rPr>
              <a:t>cystic</a:t>
            </a:r>
            <a:r>
              <a:rPr lang="en" sz="2800" dirty="0">
                <a:latin typeface="Times New Roman" pitchFamily="18" charset="0"/>
                <a:ea typeface="Noto Sans SC Regular" charset="0"/>
                <a:cs typeface="Noto Sans SC Regular" charset="0"/>
              </a:rPr>
              <a:t> </a:t>
            </a:r>
            <a:r>
              <a:rPr lang="en" sz="2800" dirty="0" err="1">
                <a:latin typeface="Times New Roman" pitchFamily="18" charset="0"/>
                <a:ea typeface="Noto Sans SC Regular" charset="0"/>
                <a:cs typeface="Noto Sans SC Regular" charset="0"/>
              </a:rPr>
              <a:t>necrosis</a:t>
            </a:r>
            <a:r>
              <a:rPr lang="en" sz="2800" dirty="0">
                <a:latin typeface="Times New Roman" pitchFamily="18" charset="0"/>
                <a:ea typeface="Noto Sans SC Regular" charset="0"/>
                <a:cs typeface="Noto Sans SC Regular" charset="0"/>
              </a:rPr>
              <a:t> </a:t>
            </a:r>
            <a:r>
              <a:rPr lang="en" sz="2800" dirty="0" err="1">
                <a:latin typeface="Times New Roman" pitchFamily="18" charset="0"/>
                <a:ea typeface="Noto Sans SC Regular" charset="0"/>
                <a:cs typeface="Noto Sans SC Regular" charset="0"/>
              </a:rPr>
              <a:t>media </a:t>
            </a:r>
            <a:r>
              <a:rPr lang="en" sz="2800" dirty="0">
                <a:latin typeface="Times New Roman" pitchFamily="18" charset="0"/>
                <a:ea typeface="Noto Sans SC Regular" charset="0"/>
                <a:cs typeface="Noto Sans SC Regular" charset="0"/>
              </a:rPr>
              <a:t>, </a:t>
            </a:r>
            <a:r>
              <a:rPr lang="en" sz="2800" dirty="0" err="1">
                <a:latin typeface="Times New Roman" pitchFamily="18" charset="0"/>
                <a:ea typeface="Noto Sans SC Regular" charset="0"/>
                <a:cs typeface="Noto Sans SC Regular" charset="0"/>
              </a:rPr>
              <a:t>trauma </a:t>
            </a:r>
            <a:r>
              <a:rPr lang="en" sz="2800" dirty="0">
                <a:latin typeface="Times New Roman" pitchFamily="18" charset="0"/>
                <a:ea typeface="Noto Sans SC Regular" charset="0"/>
                <a:cs typeface="Noto Sans SC Regular" charset="0"/>
              </a:rPr>
              <a:t>, </a:t>
            </a:r>
            <a:r>
              <a:rPr lang="en" sz="2800" dirty="0" err="1">
                <a:latin typeface="Times New Roman" pitchFamily="18" charset="0"/>
                <a:ea typeface="Noto Sans SC Regular" charset="0"/>
                <a:cs typeface="Noto Sans SC Regular" charset="0"/>
              </a:rPr>
              <a:t>poststenotic</a:t>
            </a:r>
            <a:endParaRPr lang="en-US" sz="2800" dirty="0">
              <a:latin typeface="Times New Roman" pitchFamily="18" charset="0"/>
              <a:ea typeface="Noto Sans SC Regular" charset="0"/>
              <a:cs typeface="Noto Sans SC Regular" charset="0"/>
            </a:endParaRPr>
          </a:p>
          <a:p>
            <a:pPr marL="355600" indent="-355600" fontAlgn="auto">
              <a:spcBef>
                <a:spcPts val="0"/>
              </a:spcBef>
              <a:spcAft>
                <a:spcPts val="0"/>
              </a:spcAft>
              <a:buFont typeface="Arial" pitchFamily="34" charset="0"/>
              <a:buChar char="•"/>
              <a:tabLst>
                <a:tab pos="355600" algn="l"/>
                <a:tab pos="35560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Lst>
              <a:defRPr/>
            </a:pPr>
            <a:endParaRPr lang="en-US" sz="2800" b="1" dirty="0">
              <a:latin typeface="Times New Roman" pitchFamily="18" charset="0"/>
              <a:ea typeface="Noto Sans SC Regular" charset="0"/>
              <a:cs typeface="Noto Sans SC Regular" charset="0"/>
            </a:endParaRPr>
          </a:p>
          <a:p>
            <a:pPr marL="355600" indent="-355600" fontAlgn="auto">
              <a:spcBef>
                <a:spcPts val="0"/>
              </a:spcBef>
              <a:spcAft>
                <a:spcPts val="0"/>
              </a:spcAft>
              <a:buFont typeface="Arial" pitchFamily="34" charset="0"/>
              <a:buChar char="•"/>
              <a:tabLst>
                <a:tab pos="355600" algn="l"/>
                <a:tab pos="35560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Lst>
              <a:defRPr/>
            </a:pPr>
            <a:r>
              <a:rPr lang="en" sz="2800" b="1" dirty="0" err="1">
                <a:latin typeface="Times New Roman" pitchFamily="18" charset="0"/>
                <a:ea typeface="Noto Sans SC Regular" charset="0"/>
                <a:cs typeface="Noto Sans SC Regular" charset="0"/>
              </a:rPr>
              <a:t>Clinical</a:t>
            </a:r>
            <a:r>
              <a:rPr lang="en" sz="2800" b="1" dirty="0">
                <a:latin typeface="Times New Roman" pitchFamily="18" charset="0"/>
                <a:ea typeface="Noto Sans SC Regular" charset="0"/>
                <a:cs typeface="Noto Sans SC Regular" charset="0"/>
              </a:rPr>
              <a:t> Manifestations </a:t>
            </a:r>
            <a:r>
              <a:rPr lang="en" sz="2800" dirty="0">
                <a:latin typeface="Times New Roman" pitchFamily="18" charset="0"/>
                <a:ea typeface="Noto Sans SC Regular" charset="0"/>
                <a:cs typeface="Noto Sans SC Regular" charset="0"/>
              </a:rPr>
              <a:t>:</a:t>
            </a:r>
          </a:p>
          <a:p>
            <a:pPr marL="755650" lvl="1" indent="-287338" fontAlgn="auto">
              <a:spcBef>
                <a:spcPts val="600"/>
              </a:spcBef>
              <a:spcAft>
                <a:spcPts val="0"/>
              </a:spcAft>
              <a:buFont typeface="Symbol" pitchFamily="18" charset="2"/>
              <a:buChar char=""/>
              <a:tabLst>
                <a:tab pos="355600" algn="l"/>
                <a:tab pos="35560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Lst>
              <a:defRPr/>
            </a:pPr>
            <a:r>
              <a:rPr lang="en" sz="2400" dirty="0">
                <a:solidFill>
                  <a:srgbClr val="FF0000"/>
                </a:solidFill>
                <a:latin typeface="Times New Roman" pitchFamily="18" charset="0"/>
                <a:ea typeface="Noto Sans SC Regular" charset="0"/>
                <a:cs typeface="Noto Sans SC Regular" charset="0"/>
              </a:rPr>
              <a:t>insufficiency of aortic valves</a:t>
            </a:r>
            <a:endParaRPr lang="en-US" sz="2400" dirty="0">
              <a:solidFill>
                <a:srgbClr val="FF0000"/>
              </a:solidFill>
              <a:latin typeface="Times New Roman" pitchFamily="18" charset="0"/>
              <a:ea typeface="Noto Sans SC Regular" charset="0"/>
              <a:cs typeface="Noto Sans SC Regular" charset="0"/>
            </a:endParaRPr>
          </a:p>
          <a:p>
            <a:pPr marL="755650" lvl="1" indent="-287338" fontAlgn="auto">
              <a:spcBef>
                <a:spcPts val="588"/>
              </a:spcBef>
              <a:spcAft>
                <a:spcPts val="0"/>
              </a:spcAft>
              <a:buFont typeface="Symbol" pitchFamily="18" charset="2"/>
              <a:buChar char=""/>
              <a:tabLst>
                <a:tab pos="355600" algn="l"/>
                <a:tab pos="35560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Lst>
              <a:defRPr/>
            </a:pPr>
            <a:r>
              <a:rPr lang="en" sz="2400" dirty="0" err="1">
                <a:solidFill>
                  <a:srgbClr val="FF0000"/>
                </a:solidFill>
                <a:latin typeface="Times New Roman" pitchFamily="18" charset="0"/>
                <a:ea typeface="Noto Sans SC Regular" charset="0"/>
                <a:cs typeface="Noto Sans SC Regular" charset="0"/>
              </a:rPr>
              <a:t>compressive</a:t>
            </a:r>
            <a:r>
              <a:rPr lang="en" sz="2400" dirty="0">
                <a:solidFill>
                  <a:srgbClr val="FF0000"/>
                </a:solidFill>
                <a:latin typeface="Times New Roman" pitchFamily="18" charset="0"/>
                <a:ea typeface="Noto Sans SC Regular" charset="0"/>
                <a:cs typeface="Noto Sans SC Regular" charset="0"/>
              </a:rPr>
              <a:t> </a:t>
            </a:r>
            <a:r>
              <a:rPr lang="en" sz="2400" dirty="0" err="1">
                <a:solidFill>
                  <a:srgbClr val="FF0000"/>
                </a:solidFill>
                <a:latin typeface="Times New Roman" pitchFamily="18" charset="0"/>
                <a:ea typeface="Noto Sans SC Regular" charset="0"/>
                <a:cs typeface="Noto Sans SC Regular" charset="0"/>
              </a:rPr>
              <a:t>syndromes</a:t>
            </a:r>
            <a:r>
              <a:rPr lang="en" sz="2400" dirty="0">
                <a:solidFill>
                  <a:srgbClr val="FF0000"/>
                </a:solidFill>
                <a:latin typeface="Times New Roman" pitchFamily="18" charset="0"/>
                <a:ea typeface="Noto Sans SC Regular" charset="0"/>
                <a:cs typeface="Noto Sans SC Regular" charset="0"/>
              </a:rPr>
              <a:t> on the surrounding tissues </a:t>
            </a:r>
            <a:r>
              <a:rPr lang="en" sz="2400" dirty="0">
                <a:latin typeface="Times New Roman" pitchFamily="18" charset="0"/>
                <a:ea typeface="Noto Sans SC Regular" charset="0"/>
                <a:cs typeface="Noto Sans SC Regular" charset="0"/>
              </a:rPr>
              <a:t>:</a:t>
            </a:r>
          </a:p>
          <a:p>
            <a:pPr marL="1155700" lvl="2" fontAlgn="auto">
              <a:spcBef>
                <a:spcPts val="513"/>
              </a:spcBef>
              <a:spcAft>
                <a:spcPts val="0"/>
              </a:spcAft>
              <a:buFont typeface="Symbol" pitchFamily="18" charset="2"/>
              <a:buChar char=""/>
              <a:tabLst>
                <a:tab pos="355600" algn="l"/>
                <a:tab pos="35560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Lst>
              <a:defRPr/>
            </a:pPr>
            <a:r>
              <a:rPr lang="en" sz="2000" dirty="0" err="1">
                <a:latin typeface="Times New Roman" pitchFamily="18" charset="0"/>
                <a:ea typeface="Noto Sans SC Regular" charset="0"/>
                <a:cs typeface="Noto Sans SC Regular" charset="0"/>
              </a:rPr>
              <a:t>esophagus </a:t>
            </a:r>
            <a:r>
              <a:rPr lang="en" sz="2000" dirty="0">
                <a:latin typeface="Times New Roman" pitchFamily="18" charset="0"/>
                <a:ea typeface="Noto Sans SC Regular" charset="0"/>
                <a:cs typeface="Noto Sans SC Regular" charset="0"/>
              </a:rPr>
              <a:t>( </a:t>
            </a:r>
            <a:r>
              <a:rPr lang="en" sz="2000" dirty="0" err="1">
                <a:latin typeface="Times New Roman" pitchFamily="18" charset="0"/>
                <a:ea typeface="Noto Sans SC Regular" charset="0"/>
                <a:cs typeface="Noto Sans SC Regular" charset="0"/>
              </a:rPr>
              <a:t>dysphagia </a:t>
            </a:r>
            <a:r>
              <a:rPr lang="en" sz="2000" dirty="0">
                <a:latin typeface="Times New Roman" pitchFamily="18" charset="0"/>
                <a:ea typeface="Noto Sans SC Regular" charset="0"/>
                <a:cs typeface="Noto Sans SC Regular" charset="0"/>
              </a:rPr>
              <a:t>)</a:t>
            </a:r>
          </a:p>
          <a:p>
            <a:pPr marL="1155700" lvl="2" fontAlgn="auto">
              <a:spcBef>
                <a:spcPts val="488"/>
              </a:spcBef>
              <a:spcAft>
                <a:spcPts val="0"/>
              </a:spcAft>
              <a:buFont typeface="Symbol" pitchFamily="18" charset="2"/>
              <a:buChar char=""/>
              <a:tabLst>
                <a:tab pos="355600" algn="l"/>
                <a:tab pos="35560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Lst>
              <a:defRPr/>
            </a:pPr>
            <a:r>
              <a:rPr lang="en" sz="2000" dirty="0" err="1">
                <a:latin typeface="Times New Roman" pitchFamily="18" charset="0"/>
                <a:ea typeface="Noto Sans SC Regular" charset="0"/>
                <a:cs typeface="Noto Sans SC Regular" charset="0"/>
              </a:rPr>
              <a:t>trachea </a:t>
            </a:r>
            <a:r>
              <a:rPr lang="en" sz="2000" dirty="0">
                <a:latin typeface="Times New Roman" pitchFamily="18" charset="0"/>
                <a:ea typeface="Noto Sans SC Regular" charset="0"/>
                <a:cs typeface="Noto Sans SC Regular" charset="0"/>
              </a:rPr>
              <a:t>( </a:t>
            </a:r>
            <a:r>
              <a:rPr lang="en" sz="2000" dirty="0" err="1">
                <a:latin typeface="Times New Roman" pitchFamily="18" charset="0"/>
                <a:ea typeface="Noto Sans SC Regular" charset="0"/>
                <a:cs typeface="Noto Sans SC Regular" charset="0"/>
              </a:rPr>
              <a:t>cough </a:t>
            </a:r>
            <a:r>
              <a:rPr lang="en" sz="2000" dirty="0">
                <a:latin typeface="Times New Roman" pitchFamily="18" charset="0"/>
                <a:ea typeface="Noto Sans SC Regular" charset="0"/>
                <a:cs typeface="Noto Sans SC Regular" charset="0"/>
              </a:rPr>
              <a:t>, </a:t>
            </a:r>
            <a:r>
              <a:rPr lang="en" sz="2000" dirty="0" err="1">
                <a:latin typeface="Times New Roman" pitchFamily="18" charset="0"/>
                <a:ea typeface="Noto Sans SC Regular" charset="0"/>
                <a:cs typeface="Noto Sans SC Regular" charset="0"/>
              </a:rPr>
              <a:t>dyspnea </a:t>
            </a:r>
            <a:r>
              <a:rPr lang="en" sz="2000" dirty="0">
                <a:latin typeface="Times New Roman" pitchFamily="18" charset="0"/>
                <a:ea typeface="Noto Sans SC Regular" charset="0"/>
                <a:cs typeface="Noto Sans SC Regular" charset="0"/>
              </a:rPr>
              <a:t>)</a:t>
            </a:r>
          </a:p>
          <a:p>
            <a:pPr marL="1155700" lvl="2" fontAlgn="auto">
              <a:spcBef>
                <a:spcPts val="488"/>
              </a:spcBef>
              <a:spcAft>
                <a:spcPts val="0"/>
              </a:spcAft>
              <a:buFont typeface="Symbol" pitchFamily="18" charset="2"/>
              <a:buChar char=""/>
              <a:tabLst>
                <a:tab pos="355600" algn="l"/>
                <a:tab pos="35560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Lst>
              <a:defRPr/>
            </a:pPr>
            <a:r>
              <a:rPr lang="en" sz="2000" dirty="0" err="1">
                <a:latin typeface="Times New Roman" pitchFamily="18" charset="0"/>
                <a:ea typeface="Noto Sans SC Regular" charset="0"/>
                <a:cs typeface="Noto Sans SC Regular" charset="0"/>
              </a:rPr>
              <a:t>N.recurrens </a:t>
            </a:r>
            <a:r>
              <a:rPr lang="en" sz="2000" dirty="0">
                <a:latin typeface="Times New Roman" pitchFamily="18" charset="0"/>
                <a:ea typeface="Noto Sans SC Regular" charset="0"/>
                <a:cs typeface="Noto Sans SC Regular" charset="0"/>
              </a:rPr>
              <a:t>( </a:t>
            </a:r>
            <a:r>
              <a:rPr lang="en" sz="2000" dirty="0" err="1">
                <a:latin typeface="Times New Roman" pitchFamily="18" charset="0"/>
                <a:ea typeface="Noto Sans SC Regular" charset="0"/>
                <a:cs typeface="Noto Sans SC Regular" charset="0"/>
              </a:rPr>
              <a:t>hoarseness </a:t>
            </a:r>
            <a:r>
              <a:rPr lang="en" sz="2000" dirty="0">
                <a:latin typeface="Times New Roman" pitchFamily="18" charset="0"/>
                <a:ea typeface="Noto Sans SC Regular" charset="0"/>
                <a:cs typeface="Noto Sans SC Regular" charset="0"/>
              </a:rPr>
              <a:t>)</a:t>
            </a:r>
          </a:p>
        </p:txBody>
      </p:sp>
    </p:spTree>
  </p:cSld>
  <p:clrMapOvr>
    <a:masterClrMapping/>
  </p:clrMapOvr>
  <p:transition spd="slow"/>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Rectangle 1"/>
          <p:cNvSpPr>
            <a:spLocks noGrp="1" noChangeArrowheads="1"/>
          </p:cNvSpPr>
          <p:nvPr>
            <p:ph type="title" idx="4294967295"/>
          </p:nvPr>
        </p:nvSpPr>
        <p:spPr>
          <a:xfrm>
            <a:off x="895350" y="142875"/>
            <a:ext cx="7354888" cy="1157288"/>
          </a:xfrm>
        </p:spPr>
        <p:txBody>
          <a:bodyPr tIns="12600" rtlCol="0">
            <a:normAutofit fontScale="90000"/>
          </a:bodyPr>
          <a:lstStyle/>
          <a:p>
            <a:pPr marL="12700" eaLnBrk="1" fontAlgn="auto" hangingPunct="1">
              <a:spcBef>
                <a:spcPts val="113"/>
              </a:spcBef>
              <a:spcAft>
                <a:spcPts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Lst>
              <a:defRPr/>
            </a:pPr>
            <a:r>
              <a:rPr lang="en" dirty="0">
                <a:latin typeface="Times New Roman" pitchFamily="18" charset="0"/>
              </a:rPr>
              <a:t>ANEURYSMS </a:t>
            </a:r>
            <a:r>
              <a:rPr lang="sr-Cyrl-RS" dirty="0">
                <a:latin typeface="Times New Roman" pitchFamily="18" charset="0"/>
              </a:rPr>
              <a:t/>
            </a:r>
            <a:br>
              <a:rPr lang="sr-Cyrl-RS" dirty="0">
                <a:latin typeface="Times New Roman" pitchFamily="18" charset="0"/>
              </a:rPr>
            </a:br>
            <a:r>
              <a:rPr lang="en" dirty="0">
                <a:latin typeface="Times New Roman" pitchFamily="18" charset="0"/>
              </a:rPr>
              <a:t>OF THE ABDOMINAL AORTA</a:t>
            </a:r>
          </a:p>
        </p:txBody>
      </p:sp>
      <p:sp>
        <p:nvSpPr>
          <p:cNvPr id="14338" name="Rectangle 2"/>
          <p:cNvSpPr>
            <a:spLocks noChangeArrowheads="1"/>
          </p:cNvSpPr>
          <p:nvPr/>
        </p:nvSpPr>
        <p:spPr bwMode="auto">
          <a:xfrm>
            <a:off x="384175" y="1219200"/>
            <a:ext cx="8759825" cy="4510340"/>
          </a:xfrm>
          <a:prstGeom prst="rect">
            <a:avLst/>
          </a:prstGeom>
          <a:noFill/>
          <a:ln w="9525" cap="flat">
            <a:noFill/>
            <a:round/>
            <a:headEnd/>
            <a:tailEnd/>
          </a:ln>
          <a:effectLst/>
        </p:spPr>
        <p:txBody>
          <a:bodyPr lIns="0" tIns="97920" rIns="0" bIns="0">
            <a:spAutoFit/>
          </a:bodyPr>
          <a:lstStyle/>
          <a:p>
            <a:pPr marL="355600" indent="-342900" fontAlgn="auto">
              <a:spcBef>
                <a:spcPts val="775"/>
              </a:spcBef>
              <a:spcAft>
                <a:spcPts val="0"/>
              </a:spcAft>
              <a:buFont typeface="Arial" pitchFamily="34" charset="0"/>
              <a:buChar char="•"/>
              <a:tabLst>
                <a:tab pos="355600" algn="l"/>
                <a:tab pos="35560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Lst>
              <a:defRPr/>
            </a:pPr>
            <a:r>
              <a:rPr lang="en" sz="2000" dirty="0">
                <a:solidFill>
                  <a:srgbClr val="FF0000"/>
                </a:solidFill>
                <a:latin typeface="Times New Roman" pitchFamily="18" charset="0"/>
                <a:ea typeface="Noto Sans SC Regular" charset="0"/>
                <a:cs typeface="Noto Sans SC Regular" charset="0"/>
              </a:rPr>
              <a:t>Most </a:t>
            </a:r>
            <a:r>
              <a:rPr lang="en" sz="2000" dirty="0" err="1">
                <a:solidFill>
                  <a:srgbClr val="FF0000"/>
                </a:solidFill>
                <a:latin typeface="Times New Roman" pitchFamily="18" charset="0"/>
                <a:ea typeface="Noto Sans SC Regular" charset="0"/>
                <a:cs typeface="Noto Sans SC Regular" charset="0"/>
              </a:rPr>
              <a:t>common </a:t>
            </a:r>
            <a:r>
              <a:rPr lang="en" sz="2000" dirty="0">
                <a:solidFill>
                  <a:srgbClr val="FF0000"/>
                </a:solidFill>
                <a:latin typeface="Times New Roman" pitchFamily="18" charset="0"/>
                <a:ea typeface="Noto Sans SC Regular" charset="0"/>
                <a:cs typeface="Noto Sans SC Regular" charset="0"/>
              </a:rPr>
              <a:t>in the population (often discovered accidentally)</a:t>
            </a:r>
            <a:endParaRPr lang="en-US" sz="2000" dirty="0">
              <a:solidFill>
                <a:srgbClr val="FF0000"/>
              </a:solidFill>
              <a:latin typeface="Times New Roman" pitchFamily="18" charset="0"/>
              <a:ea typeface="Noto Sans SC Regular" charset="0"/>
              <a:cs typeface="Noto Sans SC Regular" charset="0"/>
            </a:endParaRPr>
          </a:p>
          <a:p>
            <a:pPr marL="355600" indent="-342900" fontAlgn="auto">
              <a:spcBef>
                <a:spcPts val="688"/>
              </a:spcBef>
              <a:spcAft>
                <a:spcPts val="0"/>
              </a:spcAft>
              <a:buFont typeface="Arial" pitchFamily="34" charset="0"/>
              <a:buChar char="•"/>
              <a:tabLst>
                <a:tab pos="355600" algn="l"/>
                <a:tab pos="35560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Lst>
              <a:defRPr/>
            </a:pPr>
            <a:r>
              <a:rPr lang="en" sz="2000" b="1" dirty="0" err="1">
                <a:latin typeface="Times New Roman" pitchFamily="18" charset="0"/>
                <a:ea typeface="Noto Sans SC Regular" charset="0"/>
                <a:cs typeface="Noto Sans SC Regular" charset="0"/>
              </a:rPr>
              <a:t>Etiology </a:t>
            </a:r>
            <a:r>
              <a:rPr lang="en" sz="2000" dirty="0">
                <a:latin typeface="Times New Roman" pitchFamily="18" charset="0"/>
                <a:ea typeface="Noto Sans SC Regular" charset="0"/>
                <a:cs typeface="Noto Sans SC Regular" charset="0"/>
              </a:rPr>
              <a:t>:</a:t>
            </a:r>
          </a:p>
          <a:p>
            <a:pPr marL="755650" lvl="1" indent="-287338" fontAlgn="auto">
              <a:spcBef>
                <a:spcPts val="600"/>
              </a:spcBef>
              <a:spcAft>
                <a:spcPts val="0"/>
              </a:spcAft>
              <a:buFont typeface="Symbol" pitchFamily="18" charset="2"/>
              <a:buChar char=""/>
              <a:tabLst>
                <a:tab pos="355600" algn="l"/>
                <a:tab pos="35560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Lst>
              <a:defRPr/>
            </a:pPr>
            <a:r>
              <a:rPr lang="en" sz="2000" dirty="0" err="1">
                <a:latin typeface="Times New Roman" pitchFamily="18" charset="0"/>
                <a:ea typeface="Noto Sans SC Regular" charset="0"/>
                <a:cs typeface="Noto Sans SC Regular" charset="0"/>
              </a:rPr>
              <a:t>atherosclerosis </a:t>
            </a:r>
            <a:r>
              <a:rPr lang="en" sz="2000" dirty="0">
                <a:latin typeface="Times New Roman" pitchFamily="18" charset="0"/>
                <a:ea typeface="Noto Sans SC Regular" charset="0"/>
                <a:cs typeface="Noto Sans SC Regular" charset="0"/>
              </a:rPr>
              <a:t>,</a:t>
            </a:r>
          </a:p>
          <a:p>
            <a:pPr marL="755650" lvl="1" indent="-287338" fontAlgn="auto">
              <a:spcBef>
                <a:spcPts val="588"/>
              </a:spcBef>
              <a:spcAft>
                <a:spcPts val="0"/>
              </a:spcAft>
              <a:buFont typeface="Symbol" pitchFamily="18" charset="2"/>
              <a:buChar char=""/>
              <a:tabLst>
                <a:tab pos="355600" algn="l"/>
                <a:tab pos="35560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Lst>
              <a:defRPr/>
            </a:pPr>
            <a:r>
              <a:rPr lang="en" sz="2000" dirty="0" err="1">
                <a:latin typeface="Times New Roman" pitchFamily="18" charset="0"/>
                <a:ea typeface="Noto Sans SC Regular" charset="0"/>
                <a:cs typeface="Noto Sans SC Regular" charset="0"/>
              </a:rPr>
              <a:t>trauma </a:t>
            </a:r>
            <a:r>
              <a:rPr lang="en" sz="2000" dirty="0">
                <a:latin typeface="Times New Roman" pitchFamily="18" charset="0"/>
                <a:ea typeface="Noto Sans SC Regular" charset="0"/>
                <a:cs typeface="Noto Sans SC Regular" charset="0"/>
              </a:rPr>
              <a:t>,</a:t>
            </a:r>
          </a:p>
          <a:p>
            <a:pPr marL="755650" lvl="1" indent="-287338" fontAlgn="auto">
              <a:spcBef>
                <a:spcPts val="588"/>
              </a:spcBef>
              <a:spcAft>
                <a:spcPts val="0"/>
              </a:spcAft>
              <a:buFont typeface="Symbol" pitchFamily="18" charset="2"/>
              <a:buChar char=""/>
              <a:tabLst>
                <a:tab pos="355600" algn="l"/>
                <a:tab pos="35560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Lst>
              <a:defRPr/>
            </a:pPr>
            <a:r>
              <a:rPr lang="en" sz="2000" dirty="0" err="1">
                <a:latin typeface="Times New Roman" pitchFamily="18" charset="0"/>
                <a:ea typeface="Noto Sans SC Regular" charset="0"/>
                <a:cs typeface="Noto Sans SC Regular" charset="0"/>
              </a:rPr>
              <a:t>sepsis </a:t>
            </a:r>
            <a:r>
              <a:rPr lang="en" sz="2000" dirty="0">
                <a:latin typeface="Times New Roman" pitchFamily="18" charset="0"/>
                <a:ea typeface="Noto Sans SC Regular" charset="0"/>
                <a:cs typeface="Noto Sans SC Regular" charset="0"/>
              </a:rPr>
              <a:t>,</a:t>
            </a:r>
          </a:p>
          <a:p>
            <a:pPr marL="755650" lvl="1" indent="-287338" fontAlgn="auto">
              <a:spcBef>
                <a:spcPts val="588"/>
              </a:spcBef>
              <a:spcAft>
                <a:spcPts val="0"/>
              </a:spcAft>
              <a:buFont typeface="Symbol" pitchFamily="18" charset="2"/>
              <a:buChar char=""/>
              <a:tabLst>
                <a:tab pos="355600" algn="l"/>
                <a:tab pos="35560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Lst>
              <a:defRPr/>
            </a:pPr>
            <a:r>
              <a:rPr lang="en" sz="2000" dirty="0" err="1">
                <a:latin typeface="Times New Roman" pitchFamily="18" charset="0"/>
                <a:ea typeface="Noto Sans SC Regular" charset="0"/>
                <a:cs typeface="Noto Sans SC Regular" charset="0"/>
              </a:rPr>
              <a:t>idiopathic </a:t>
            </a:r>
            <a:r>
              <a:rPr lang="en" sz="2000" dirty="0">
                <a:latin typeface="Times New Roman" pitchFamily="18" charset="0"/>
                <a:ea typeface="Noto Sans SC Regular" charset="0"/>
                <a:cs typeface="Noto Sans SC Regular" charset="0"/>
              </a:rPr>
              <a:t>(TNF-α and IL-1 </a:t>
            </a:r>
            <a:r>
              <a:rPr lang="en" sz="2000" dirty="0" err="1">
                <a:latin typeface="Times New Roman" pitchFamily="18" charset="0"/>
                <a:ea typeface="Noto Sans SC Regular" charset="0"/>
                <a:cs typeface="Noto Sans SC Regular" charset="0"/>
              </a:rPr>
              <a:t>activate</a:t>
            </a:r>
            <a:r>
              <a:rPr lang="en" sz="2000" dirty="0">
                <a:latin typeface="Times New Roman" pitchFamily="18" charset="0"/>
                <a:ea typeface="Noto Sans SC Regular" charset="0"/>
                <a:cs typeface="Noto Sans SC Regular" charset="0"/>
              </a:rPr>
              <a:t> </a:t>
            </a:r>
            <a:r>
              <a:rPr lang="en" sz="2000" dirty="0" err="1">
                <a:latin typeface="Times New Roman" pitchFamily="18" charset="0"/>
                <a:ea typeface="Noto Sans SC Regular" charset="0"/>
                <a:cs typeface="Noto Sans SC Regular" charset="0"/>
              </a:rPr>
              <a:t>Mo </a:t>
            </a:r>
            <a:r>
              <a:rPr lang="en" sz="2000" dirty="0">
                <a:latin typeface="Times New Roman" pitchFamily="18" charset="0"/>
                <a:ea typeface="Noto Sans SC Regular" charset="0"/>
                <a:cs typeface="Noto Sans SC Regular" charset="0"/>
              </a:rPr>
              <a:t>/ </a:t>
            </a:r>
            <a:r>
              <a:rPr lang="en" sz="2000" dirty="0" err="1">
                <a:latin typeface="Times New Roman" pitchFamily="18" charset="0"/>
                <a:ea typeface="Noto Sans SC Regular" charset="0"/>
                <a:cs typeface="Noto Sans SC Regular" charset="0"/>
              </a:rPr>
              <a:t>Mf </a:t>
            </a:r>
            <a:r>
              <a:rPr lang="en" sz="2000" dirty="0">
                <a:latin typeface="Times New Roman" pitchFamily="18" charset="0"/>
                <a:ea typeface="Noto Sans SC Regular" charset="0"/>
                <a:cs typeface="Noto Sans SC Regular" charset="0"/>
              </a:rPr>
              <a:t>,</a:t>
            </a:r>
          </a:p>
          <a:p>
            <a:pPr marL="755650" fontAlgn="auto">
              <a:spcBef>
                <a:spcPts val="0"/>
              </a:spcBef>
              <a:spcAft>
                <a:spcPts val="0"/>
              </a:spcAft>
              <a:tabLst>
                <a:tab pos="355600" algn="l"/>
                <a:tab pos="35560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Lst>
              <a:defRPr/>
            </a:pPr>
            <a:r>
              <a:rPr lang="en" sz="2000" dirty="0" err="1">
                <a:latin typeface="Times New Roman" pitchFamily="18" charset="0"/>
                <a:ea typeface="Noto Sans SC Regular" charset="0"/>
                <a:cs typeface="Noto Sans SC Regular" charset="0"/>
              </a:rPr>
              <a:t>fibroblasts </a:t>
            </a:r>
            <a:r>
              <a:rPr lang="en" sz="2000" dirty="0">
                <a:latin typeface="Times New Roman" pitchFamily="18" charset="0"/>
                <a:ea typeface="Noto Sans SC Regular" charset="0"/>
                <a:cs typeface="Noto Sans SC Regular" charset="0"/>
              </a:rPr>
              <a:t>and </a:t>
            </a:r>
            <a:r>
              <a:rPr lang="en" sz="2000" dirty="0" err="1">
                <a:latin typeface="Times New Roman" pitchFamily="18" charset="0"/>
                <a:ea typeface="Noto Sans SC Regular" charset="0"/>
                <a:cs typeface="Noto Sans SC Regular" charset="0"/>
              </a:rPr>
              <a:t>endothelial</a:t>
            </a:r>
            <a:r>
              <a:rPr lang="en" sz="2000" dirty="0">
                <a:latin typeface="Times New Roman" pitchFamily="18" charset="0"/>
                <a:ea typeface="Noto Sans SC Regular" charset="0"/>
                <a:cs typeface="Noto Sans SC Regular" charset="0"/>
              </a:rPr>
              <a:t> </a:t>
            </a:r>
            <a:r>
              <a:rPr lang="en" sz="2000" dirty="0" err="1">
                <a:latin typeface="Times New Roman" pitchFamily="18" charset="0"/>
                <a:ea typeface="Noto Sans SC Regular" charset="0"/>
                <a:cs typeface="Noto Sans SC Regular" charset="0"/>
              </a:rPr>
              <a:t>cells </a:t>
            </a:r>
            <a:r>
              <a:rPr lang="en" sz="2000" dirty="0">
                <a:latin typeface="Times New Roman" pitchFamily="18" charset="0"/>
                <a:ea typeface="Noto Sans SC Regular" charset="0"/>
                <a:cs typeface="Noto Sans SC Regular" charset="0"/>
              </a:rPr>
              <a:t>, </a:t>
            </a:r>
            <a:r>
              <a:rPr lang="en" sz="2000" dirty="0" err="1">
                <a:latin typeface="Times New Roman" pitchFamily="18" charset="0"/>
                <a:ea typeface="Noto Sans SC Regular" charset="0"/>
                <a:cs typeface="Noto Sans SC Regular" charset="0"/>
              </a:rPr>
              <a:t>synthesize</a:t>
            </a:r>
            <a:r>
              <a:rPr lang="en" sz="2000" dirty="0">
                <a:latin typeface="Times New Roman" pitchFamily="18" charset="0"/>
                <a:ea typeface="Noto Sans SC Regular" charset="0"/>
                <a:cs typeface="Noto Sans SC Regular" charset="0"/>
              </a:rPr>
              <a:t> </a:t>
            </a:r>
            <a:r>
              <a:rPr lang="en" sz="2000" dirty="0" err="1">
                <a:latin typeface="Times New Roman" pitchFamily="18" charset="0"/>
                <a:ea typeface="Noto Sans SC Regular" charset="0"/>
                <a:cs typeface="Noto Sans SC Regular" charset="0"/>
              </a:rPr>
              <a:t>metal</a:t>
            </a:r>
            <a:r>
              <a:rPr lang="en" sz="2000" dirty="0">
                <a:latin typeface="Times New Roman" pitchFamily="18" charset="0"/>
                <a:ea typeface="Noto Sans SC Regular" charset="0"/>
                <a:cs typeface="Noto Sans SC Regular" charset="0"/>
              </a:rPr>
              <a:t> </a:t>
            </a:r>
            <a:r>
              <a:rPr lang="en" sz="2000" dirty="0" err="1">
                <a:latin typeface="Times New Roman" pitchFamily="18" charset="0"/>
                <a:ea typeface="Noto Sans SC Regular" charset="0"/>
                <a:cs typeface="Noto Sans SC Regular" charset="0"/>
              </a:rPr>
              <a:t>proteases </a:t>
            </a:r>
            <a:r>
              <a:rPr lang="en" sz="2000" dirty="0">
                <a:latin typeface="Times New Roman" pitchFamily="18" charset="0"/>
                <a:ea typeface="Noto Sans SC Regular" charset="0"/>
                <a:cs typeface="Noto Sans SC Regular" charset="0"/>
              </a:rPr>
              <a:t>, water </a:t>
            </a:r>
            <a:r>
              <a:rPr lang="en" sz="2000" dirty="0" err="1">
                <a:latin typeface="Times New Roman" pitchFamily="18" charset="0"/>
                <a:ea typeface="Noto Sans SC Regular" charset="0"/>
                <a:cs typeface="Noto Sans SC Regular" charset="0"/>
              </a:rPr>
              <a:t>loss </a:t>
            </a:r>
            <a:r>
              <a:rPr lang="en" sz="2000" dirty="0">
                <a:latin typeface="Times New Roman" pitchFamily="18" charset="0"/>
                <a:ea typeface="Noto Sans SC Regular" charset="0"/>
                <a:cs typeface="Noto Sans SC Regular" charset="0"/>
              </a:rPr>
              <a:t>in </a:t>
            </a:r>
            <a:r>
              <a:rPr lang="en" sz="2000" dirty="0" err="1">
                <a:latin typeface="Times New Roman" pitchFamily="18" charset="0"/>
                <a:ea typeface="Noto Sans SC Regular" charset="0"/>
                <a:cs typeface="Noto Sans SC Regular" charset="0"/>
              </a:rPr>
              <a:t>extracellular</a:t>
            </a:r>
            <a:r>
              <a:rPr lang="en" sz="2000" dirty="0">
                <a:latin typeface="Times New Roman" pitchFamily="18" charset="0"/>
                <a:ea typeface="Noto Sans SC Regular" charset="0"/>
                <a:cs typeface="Noto Sans SC Regular" charset="0"/>
              </a:rPr>
              <a:t> </a:t>
            </a:r>
            <a:r>
              <a:rPr lang="en" sz="2000" dirty="0" err="1">
                <a:latin typeface="Times New Roman" pitchFamily="18" charset="0"/>
                <a:ea typeface="Noto Sans SC Regular" charset="0"/>
                <a:cs typeface="Noto Sans SC Regular" charset="0"/>
              </a:rPr>
              <a:t>matrix </a:t>
            </a:r>
            <a:r>
              <a:rPr lang="en" sz="2000" dirty="0">
                <a:latin typeface="Times New Roman" pitchFamily="18" charset="0"/>
                <a:ea typeface="Noto Sans SC Regular" charset="0"/>
                <a:cs typeface="Noto Sans SC Regular" charset="0"/>
              </a:rPr>
              <a:t>).</a:t>
            </a:r>
          </a:p>
          <a:p>
            <a:pPr marL="355600" indent="-342900" fontAlgn="auto">
              <a:spcBef>
                <a:spcPts val="663"/>
              </a:spcBef>
              <a:spcAft>
                <a:spcPts val="0"/>
              </a:spcAft>
              <a:buFont typeface="Times New Roman" pitchFamily="18" charset="0"/>
              <a:buChar char="•"/>
              <a:tabLst>
                <a:tab pos="355600" algn="l"/>
                <a:tab pos="35560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Lst>
              <a:defRPr/>
            </a:pPr>
            <a:r>
              <a:rPr lang="en" sz="2000" b="1" dirty="0" err="1">
                <a:latin typeface="Times New Roman" pitchFamily="18" charset="0"/>
                <a:ea typeface="Noto Sans SC Regular" charset="0"/>
                <a:cs typeface="Noto Sans SC Regular" charset="0"/>
              </a:rPr>
              <a:t>Clinical</a:t>
            </a:r>
            <a:r>
              <a:rPr lang="en" sz="2000" b="1" dirty="0">
                <a:latin typeface="Times New Roman" pitchFamily="18" charset="0"/>
                <a:ea typeface="Noto Sans SC Regular" charset="0"/>
                <a:cs typeface="Noto Sans SC Regular" charset="0"/>
              </a:rPr>
              <a:t> manifestations</a:t>
            </a:r>
            <a:endParaRPr lang="en-US" sz="2000" dirty="0">
              <a:latin typeface="Times New Roman" pitchFamily="18" charset="0"/>
              <a:ea typeface="Noto Sans SC Regular" charset="0"/>
              <a:cs typeface="Noto Sans SC Regular" charset="0"/>
            </a:endParaRPr>
          </a:p>
          <a:p>
            <a:pPr marL="755650" lvl="1" indent="-287338" fontAlgn="auto">
              <a:spcBef>
                <a:spcPts val="600"/>
              </a:spcBef>
              <a:spcAft>
                <a:spcPts val="0"/>
              </a:spcAft>
              <a:buFont typeface="Symbol" pitchFamily="18" charset="2"/>
              <a:buChar char=""/>
              <a:tabLst>
                <a:tab pos="355600" algn="l"/>
                <a:tab pos="35560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Lst>
              <a:defRPr/>
            </a:pPr>
            <a:r>
              <a:rPr lang="en" sz="2000" dirty="0" err="1">
                <a:latin typeface="Times New Roman" pitchFamily="18" charset="0"/>
                <a:ea typeface="Noto Sans SC Regular" charset="0"/>
                <a:cs typeface="Noto Sans SC Regular" charset="0"/>
              </a:rPr>
              <a:t>pain </a:t>
            </a:r>
            <a:r>
              <a:rPr lang="en" sz="2000" dirty="0">
                <a:latin typeface="Times New Roman" pitchFamily="18" charset="0"/>
                <a:ea typeface="Noto Sans SC Regular" charset="0"/>
                <a:cs typeface="Noto Sans SC Regular" charset="0"/>
              </a:rPr>
              <a:t>,</a:t>
            </a:r>
          </a:p>
          <a:p>
            <a:pPr marL="755650" lvl="1" indent="-287338" fontAlgn="auto">
              <a:spcBef>
                <a:spcPts val="588"/>
              </a:spcBef>
              <a:spcAft>
                <a:spcPts val="0"/>
              </a:spcAft>
              <a:buFont typeface="Symbol" pitchFamily="18" charset="2"/>
              <a:buChar char=""/>
              <a:tabLst>
                <a:tab pos="355600" algn="l"/>
                <a:tab pos="35560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Lst>
              <a:defRPr/>
            </a:pPr>
            <a:r>
              <a:rPr lang="en" sz="2000" dirty="0" err="1">
                <a:latin typeface="Times New Roman" pitchFamily="18" charset="0"/>
                <a:ea typeface="Noto Sans SC Regular" charset="0"/>
                <a:cs typeface="Noto Sans SC Regular" charset="0"/>
              </a:rPr>
              <a:t>compression </a:t>
            </a:r>
            <a:r>
              <a:rPr lang="en" sz="2000" dirty="0">
                <a:latin typeface="Times New Roman" pitchFamily="18" charset="0"/>
                <a:ea typeface="Noto Sans SC Regular" charset="0"/>
                <a:cs typeface="Noto Sans SC Regular" charset="0"/>
              </a:rPr>
              <a:t>,</a:t>
            </a:r>
          </a:p>
          <a:p>
            <a:pPr marL="755650" lvl="1" indent="-287338" fontAlgn="auto">
              <a:spcBef>
                <a:spcPts val="588"/>
              </a:spcBef>
              <a:spcAft>
                <a:spcPts val="0"/>
              </a:spcAft>
              <a:buFont typeface="Symbol" pitchFamily="18" charset="2"/>
              <a:buChar char=""/>
              <a:tabLst>
                <a:tab pos="355600" algn="l"/>
                <a:tab pos="35560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Lst>
              <a:defRPr/>
            </a:pPr>
            <a:r>
              <a:rPr lang="en" sz="2000" dirty="0" err="1">
                <a:latin typeface="Times New Roman" pitchFamily="18" charset="0"/>
                <a:ea typeface="Noto Sans SC Regular" charset="0"/>
                <a:cs typeface="Noto Sans SC Regular" charset="0"/>
              </a:rPr>
              <a:t>rupture</a:t>
            </a:r>
            <a:endParaRPr lang="en-US" sz="2000" dirty="0">
              <a:latin typeface="Times New Roman" pitchFamily="18" charset="0"/>
              <a:ea typeface="Noto Sans SC Regular" charset="0"/>
              <a:cs typeface="Noto Sans SC Regular" charset="0"/>
            </a:endParaRPr>
          </a:p>
        </p:txBody>
      </p:sp>
    </p:spTree>
  </p:cSld>
  <p:clrMapOvr>
    <a:masterClrMapping/>
  </p:clrMapOvr>
  <p:transition spd="slow"/>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1"/>
          <p:cNvSpPr>
            <a:spLocks noGrp="1" noChangeArrowheads="1"/>
          </p:cNvSpPr>
          <p:nvPr>
            <p:ph type="title" idx="4294967295"/>
          </p:nvPr>
        </p:nvSpPr>
        <p:spPr>
          <a:xfrm>
            <a:off x="1065213" y="203200"/>
            <a:ext cx="6861175" cy="1157288"/>
          </a:xfrm>
        </p:spPr>
        <p:txBody>
          <a:bodyPr tIns="12600" rtlCol="0">
            <a:normAutofit fontScale="90000"/>
          </a:bodyPr>
          <a:lstStyle/>
          <a:p>
            <a:pPr marL="12700" eaLnBrk="1" fontAlgn="auto" hangingPunct="1">
              <a:spcBef>
                <a:spcPts val="113"/>
              </a:spcBef>
              <a:spcAft>
                <a:spcPts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Lst>
              <a:defRPr/>
            </a:pPr>
            <a:r>
              <a:rPr lang="en" dirty="0">
                <a:latin typeface="Times New Roman" pitchFamily="18" charset="0"/>
              </a:rPr>
              <a:t>AORTIC DISSECANT ANEURYSM</a:t>
            </a:r>
          </a:p>
        </p:txBody>
      </p:sp>
      <p:sp>
        <p:nvSpPr>
          <p:cNvPr id="15362" name="Rectangle 2"/>
          <p:cNvSpPr>
            <a:spLocks noChangeArrowheads="1"/>
          </p:cNvSpPr>
          <p:nvPr/>
        </p:nvSpPr>
        <p:spPr bwMode="auto">
          <a:xfrm>
            <a:off x="457200" y="1371600"/>
            <a:ext cx="8226425" cy="4937148"/>
          </a:xfrm>
          <a:prstGeom prst="rect">
            <a:avLst/>
          </a:prstGeom>
          <a:noFill/>
          <a:ln w="9525" cap="flat">
            <a:noFill/>
            <a:round/>
            <a:headEnd/>
            <a:tailEnd/>
          </a:ln>
          <a:effectLst/>
        </p:spPr>
        <p:txBody>
          <a:bodyPr lIns="0" tIns="12600" rIns="0" bIns="0">
            <a:spAutoFit/>
          </a:bodyPr>
          <a:lstStyle/>
          <a:p>
            <a:pPr marL="355600" indent="-342900" fontAlgn="auto">
              <a:spcBef>
                <a:spcPts val="113"/>
              </a:spcBef>
              <a:spcAft>
                <a:spcPts val="0"/>
              </a:spcAft>
              <a:buClr>
                <a:srgbClr val="FF9933"/>
              </a:buClr>
              <a:buFont typeface="Times New Roman" pitchFamily="18" charset="0"/>
              <a:buChar char="•"/>
              <a:tabLst>
                <a:tab pos="355600" algn="l"/>
                <a:tab pos="35560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Lst>
              <a:defRPr/>
            </a:pPr>
            <a:r>
              <a:rPr lang="en" sz="2000" b="1" dirty="0">
                <a:solidFill>
                  <a:srgbClr val="FF0000"/>
                </a:solidFill>
                <a:latin typeface="Times New Roman" pitchFamily="18" charset="0"/>
                <a:ea typeface="Noto Sans SC Regular" charset="0"/>
                <a:cs typeface="Noto Sans SC Regular" charset="0"/>
              </a:rPr>
              <a:t>Longitudinal split of wall layers of aorta </a:t>
            </a:r>
            <a:r>
              <a:rPr lang="en" sz="2000" dirty="0">
                <a:solidFill>
                  <a:srgbClr val="FF0000"/>
                </a:solidFill>
                <a:latin typeface="Times New Roman" pitchFamily="18" charset="0"/>
                <a:ea typeface="Noto Sans SC Regular" charset="0"/>
                <a:cs typeface="Noto Sans SC Regular" charset="0"/>
              </a:rPr>
              <a:t>with </a:t>
            </a:r>
            <a:r>
              <a:rPr lang="en" sz="2000" b="1" dirty="0">
                <a:solidFill>
                  <a:srgbClr val="FF0000"/>
                </a:solidFill>
                <a:latin typeface="Times New Roman" pitchFamily="18" charset="0"/>
                <a:ea typeface="Noto Sans SC Regular" charset="0"/>
                <a:cs typeface="Noto Sans SC Regular" charset="0"/>
              </a:rPr>
              <a:t>penetration of blood</a:t>
            </a:r>
            <a:endParaRPr lang="en-US" sz="2000" b="1" dirty="0">
              <a:solidFill>
                <a:srgbClr val="FF0000"/>
              </a:solidFill>
              <a:latin typeface="Times New Roman" pitchFamily="18" charset="0"/>
              <a:ea typeface="Noto Sans SC Regular" charset="0"/>
              <a:cs typeface="Noto Sans SC Regular" charset="0"/>
            </a:endParaRPr>
          </a:p>
          <a:p>
            <a:pPr marL="355600" fontAlgn="auto">
              <a:spcBef>
                <a:spcPts val="0"/>
              </a:spcBef>
              <a:spcAft>
                <a:spcPts val="0"/>
              </a:spcAft>
              <a:tabLst>
                <a:tab pos="355600" algn="l"/>
                <a:tab pos="35560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Lst>
              <a:defRPr/>
            </a:pPr>
            <a:r>
              <a:rPr lang="en" sz="2000" dirty="0" err="1">
                <a:latin typeface="Times New Roman" pitchFamily="18" charset="0"/>
                <a:ea typeface="Noto Sans SC Regular" charset="0"/>
                <a:cs typeface="Noto Sans SC Regular" charset="0"/>
              </a:rPr>
              <a:t>between</a:t>
            </a:r>
            <a:r>
              <a:rPr lang="en" sz="2000" dirty="0">
                <a:latin typeface="Times New Roman" pitchFamily="18" charset="0"/>
                <a:ea typeface="Noto Sans SC Regular" charset="0"/>
                <a:cs typeface="Noto Sans SC Regular" charset="0"/>
              </a:rPr>
              <a:t> </a:t>
            </a:r>
            <a:r>
              <a:rPr lang="en" sz="2000" dirty="0" err="1">
                <a:latin typeface="Times New Roman" pitchFamily="18" charset="0"/>
                <a:ea typeface="Noto Sans SC Regular" charset="0"/>
                <a:cs typeface="Noto Sans SC Regular" charset="0"/>
              </a:rPr>
              <a:t>intima </a:t>
            </a:r>
            <a:r>
              <a:rPr lang="en" sz="2000" dirty="0">
                <a:latin typeface="Times New Roman" pitchFamily="18" charset="0"/>
                <a:ea typeface="Noto Sans SC Regular" charset="0"/>
                <a:cs typeface="Noto Sans SC Regular" charset="0"/>
              </a:rPr>
              <a:t>and </a:t>
            </a:r>
            <a:r>
              <a:rPr lang="en" sz="2000" dirty="0" err="1">
                <a:latin typeface="Times New Roman" pitchFamily="18" charset="0"/>
                <a:ea typeface="Noto Sans SC Regular" charset="0"/>
                <a:cs typeface="Noto Sans SC Regular" charset="0"/>
              </a:rPr>
              <a:t>adventitia</a:t>
            </a:r>
            <a:endParaRPr lang="en-US" sz="2000" dirty="0">
              <a:latin typeface="Times New Roman" pitchFamily="18" charset="0"/>
              <a:ea typeface="Noto Sans SC Regular" charset="0"/>
              <a:cs typeface="Noto Sans SC Regular" charset="0"/>
            </a:endParaRPr>
          </a:p>
          <a:p>
            <a:pPr marL="355600" indent="-342900" fontAlgn="auto">
              <a:spcBef>
                <a:spcPts val="588"/>
              </a:spcBef>
              <a:spcAft>
                <a:spcPts val="0"/>
              </a:spcAft>
              <a:buClr>
                <a:srgbClr val="FF9933"/>
              </a:buClr>
              <a:buFont typeface="Times New Roman" pitchFamily="18" charset="0"/>
              <a:buChar char="•"/>
              <a:tabLst>
                <a:tab pos="355600" algn="l"/>
                <a:tab pos="35560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Lst>
              <a:defRPr/>
            </a:pPr>
            <a:r>
              <a:rPr lang="en" sz="2000" b="1" dirty="0" err="1">
                <a:latin typeface="Times New Roman" pitchFamily="18" charset="0"/>
                <a:ea typeface="Noto Sans SC Regular" charset="0"/>
                <a:cs typeface="Noto Sans SC Regular" charset="0"/>
              </a:rPr>
              <a:t>Etiology </a:t>
            </a:r>
            <a:r>
              <a:rPr lang="en" sz="2000" dirty="0">
                <a:latin typeface="Times New Roman" pitchFamily="18" charset="0"/>
                <a:ea typeface="Noto Sans SC Regular" charset="0"/>
                <a:cs typeface="Noto Sans SC Regular" charset="0"/>
              </a:rPr>
              <a:t>:</a:t>
            </a:r>
          </a:p>
          <a:p>
            <a:pPr marL="755650" lvl="1" indent="-287338" fontAlgn="auto">
              <a:spcBef>
                <a:spcPts val="513"/>
              </a:spcBef>
              <a:spcAft>
                <a:spcPts val="0"/>
              </a:spcAft>
              <a:buFont typeface="Symbol" pitchFamily="18" charset="2"/>
              <a:buChar char=""/>
              <a:tabLst>
                <a:tab pos="355600" algn="l"/>
                <a:tab pos="35560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Lst>
              <a:defRPr/>
            </a:pPr>
            <a:r>
              <a:rPr lang="en" sz="2000" dirty="0">
                <a:latin typeface="Times New Roman" pitchFamily="18" charset="0"/>
                <a:ea typeface="Noto Sans SC Regular" charset="0"/>
                <a:cs typeface="Noto Sans SC Regular" charset="0"/>
              </a:rPr>
              <a:t>Cystic necrosis of the media</a:t>
            </a:r>
            <a:endParaRPr lang="en-US" sz="2000" dirty="0">
              <a:latin typeface="Times New Roman" pitchFamily="18" charset="0"/>
              <a:ea typeface="Noto Sans SC Regular" charset="0"/>
              <a:cs typeface="Noto Sans SC Regular" charset="0"/>
            </a:endParaRPr>
          </a:p>
          <a:p>
            <a:pPr marL="755650" lvl="1" indent="-287338" fontAlgn="auto">
              <a:spcBef>
                <a:spcPts val="488"/>
              </a:spcBef>
              <a:spcAft>
                <a:spcPts val="0"/>
              </a:spcAft>
              <a:buFont typeface="Symbol" pitchFamily="18" charset="2"/>
              <a:buChar char=""/>
              <a:tabLst>
                <a:tab pos="355600" algn="l"/>
                <a:tab pos="35560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Lst>
              <a:defRPr/>
            </a:pPr>
            <a:r>
              <a:rPr lang="en" sz="2000" dirty="0">
                <a:latin typeface="Times New Roman" pitchFamily="18" charset="0"/>
                <a:ea typeface="Noto Sans SC Regular" charset="0"/>
                <a:cs typeface="Noto Sans SC Regular" charset="0"/>
              </a:rPr>
              <a:t>Increased hemodynamical aortic wall stress (HTA, Coarctation aorta )</a:t>
            </a:r>
          </a:p>
          <a:p>
            <a:pPr marL="355600" indent="-342900" fontAlgn="auto">
              <a:spcBef>
                <a:spcPts val="575"/>
              </a:spcBef>
              <a:spcAft>
                <a:spcPts val="0"/>
              </a:spcAft>
              <a:buClr>
                <a:srgbClr val="FF9933"/>
              </a:buClr>
              <a:buFont typeface="Times New Roman" pitchFamily="18" charset="0"/>
              <a:buChar char="•"/>
              <a:tabLst>
                <a:tab pos="355600" algn="l"/>
                <a:tab pos="35560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Lst>
              <a:defRPr/>
            </a:pPr>
            <a:r>
              <a:rPr lang="en" sz="2000" b="1" dirty="0" err="1">
                <a:latin typeface="Times New Roman" pitchFamily="18" charset="0"/>
                <a:ea typeface="Noto Sans SC Regular" charset="0"/>
                <a:cs typeface="Noto Sans SC Regular" charset="0"/>
              </a:rPr>
              <a:t>Pathophysiology </a:t>
            </a:r>
            <a:r>
              <a:rPr lang="en" sz="2000" dirty="0">
                <a:latin typeface="Times New Roman" pitchFamily="18" charset="0"/>
                <a:ea typeface="Noto Sans SC Regular" charset="0"/>
                <a:cs typeface="Noto Sans SC Regular" charset="0"/>
              </a:rPr>
              <a:t>: (2 </a:t>
            </a:r>
            <a:r>
              <a:rPr lang="en" sz="2000" dirty="0" err="1">
                <a:latin typeface="Times New Roman" pitchFamily="18" charset="0"/>
                <a:ea typeface="Noto Sans SC Regular" charset="0"/>
                <a:cs typeface="Noto Sans SC Regular" charset="0"/>
              </a:rPr>
              <a:t>mechanisms </a:t>
            </a:r>
            <a:r>
              <a:rPr lang="en" sz="2000" dirty="0">
                <a:latin typeface="Times New Roman" pitchFamily="18" charset="0"/>
                <a:ea typeface="Noto Sans SC Regular" charset="0"/>
                <a:cs typeface="Noto Sans SC Regular" charset="0"/>
              </a:rPr>
              <a:t>)</a:t>
            </a:r>
          </a:p>
          <a:p>
            <a:pPr marL="925512" lvl="1" indent="-457200" fontAlgn="auto">
              <a:spcBef>
                <a:spcPts val="500"/>
              </a:spcBef>
              <a:spcAft>
                <a:spcPts val="0"/>
              </a:spcAft>
              <a:buFont typeface="+mj-lt"/>
              <a:buAutoNum type="arabicPeriod"/>
              <a:tabLst>
                <a:tab pos="355600" algn="l"/>
                <a:tab pos="35560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Lst>
              <a:defRPr/>
            </a:pPr>
            <a:r>
              <a:rPr lang="en" sz="2000" dirty="0">
                <a:latin typeface="Times New Roman" pitchFamily="18" charset="0"/>
                <a:ea typeface="Noto Sans SC Regular" charset="0"/>
                <a:cs typeface="Noto Sans SC Regular" charset="0"/>
              </a:rPr>
              <a:t>Degeneration of media , bleeding from vasa vasorum,</a:t>
            </a:r>
          </a:p>
          <a:p>
            <a:pPr marL="755650" fontAlgn="auto">
              <a:spcBef>
                <a:spcPts val="0"/>
              </a:spcBef>
              <a:spcAft>
                <a:spcPts val="0"/>
              </a:spcAft>
              <a:tabLst>
                <a:tab pos="355600" algn="l"/>
                <a:tab pos="35560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Lst>
              <a:defRPr/>
            </a:pPr>
            <a:r>
              <a:rPr lang="en" sz="2000" dirty="0">
                <a:latin typeface="Times New Roman" pitchFamily="18" charset="0"/>
                <a:ea typeface="Noto Sans SC Regular" charset="0"/>
                <a:cs typeface="Noto Sans SC Regular" charset="0"/>
              </a:rPr>
              <a:t>   </a:t>
            </a:r>
            <a:r>
              <a:rPr lang="en" sz="2000" dirty="0" err="1">
                <a:latin typeface="Times New Roman" pitchFamily="18" charset="0"/>
                <a:ea typeface="Noto Sans SC Regular" charset="0"/>
                <a:cs typeface="Noto Sans SC Regular" charset="0"/>
              </a:rPr>
              <a:t>intramural</a:t>
            </a:r>
            <a:r>
              <a:rPr lang="en" sz="2000" dirty="0">
                <a:latin typeface="Times New Roman" pitchFamily="18" charset="0"/>
                <a:ea typeface="Noto Sans SC Regular" charset="0"/>
                <a:cs typeface="Noto Sans SC Regular" charset="0"/>
              </a:rPr>
              <a:t> </a:t>
            </a:r>
            <a:r>
              <a:rPr lang="en" sz="2000" dirty="0" err="1">
                <a:latin typeface="Times New Roman" pitchFamily="18" charset="0"/>
                <a:ea typeface="Noto Sans SC Regular" charset="0"/>
                <a:cs typeface="Noto Sans SC Regular" charset="0"/>
              </a:rPr>
              <a:t>hematoma</a:t>
            </a:r>
            <a:endParaRPr lang="en-US" sz="2000" dirty="0">
              <a:latin typeface="Times New Roman" pitchFamily="18" charset="0"/>
              <a:ea typeface="Noto Sans SC Regular" charset="0"/>
              <a:cs typeface="Noto Sans SC Regular" charset="0"/>
            </a:endParaRPr>
          </a:p>
          <a:p>
            <a:pPr marL="914400" indent="-457200" fontAlgn="auto">
              <a:spcBef>
                <a:spcPts val="0"/>
              </a:spcBef>
              <a:spcAft>
                <a:spcPts val="0"/>
              </a:spcAft>
              <a:buFont typeface="+mj-lt"/>
              <a:buAutoNum type="arabicPeriod" startAt="2"/>
              <a:tabLst>
                <a:tab pos="355600" algn="l"/>
                <a:tab pos="35560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Lst>
              <a:defRPr/>
            </a:pPr>
            <a:r>
              <a:rPr lang="en" sz="2000" dirty="0">
                <a:latin typeface="Times New Roman" pitchFamily="18" charset="0"/>
                <a:ea typeface="Noto Sans SC Regular" charset="0"/>
                <a:cs typeface="Noto Sans SC Regular" charset="0"/>
              </a:rPr>
              <a:t>Spontaneous rupture of intima and penetration of blood in the degenerate media</a:t>
            </a:r>
            <a:endParaRPr lang="en-US" sz="2000" dirty="0">
              <a:latin typeface="Times New Roman" pitchFamily="18" charset="0"/>
              <a:ea typeface="Noto Sans SC Regular" charset="0"/>
              <a:cs typeface="Noto Sans SC Regular" charset="0"/>
            </a:endParaRPr>
          </a:p>
          <a:p>
            <a:pPr marL="355600" indent="-342900" fontAlgn="auto">
              <a:spcBef>
                <a:spcPts val="575"/>
              </a:spcBef>
              <a:spcAft>
                <a:spcPts val="0"/>
              </a:spcAft>
              <a:buClr>
                <a:srgbClr val="FF9933"/>
              </a:buClr>
              <a:buFont typeface="Times New Roman" pitchFamily="18" charset="0"/>
              <a:buChar char="•"/>
              <a:tabLst>
                <a:tab pos="355600" algn="l"/>
                <a:tab pos="35560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Lst>
              <a:defRPr/>
            </a:pPr>
            <a:r>
              <a:rPr lang="en" sz="2000" b="1" dirty="0" err="1">
                <a:latin typeface="Times New Roman" pitchFamily="18" charset="0"/>
                <a:ea typeface="Noto Sans SC Regular" charset="0"/>
                <a:cs typeface="Noto Sans SC Regular" charset="0"/>
              </a:rPr>
              <a:t>Division </a:t>
            </a:r>
            <a:r>
              <a:rPr lang="en" sz="2000" dirty="0">
                <a:latin typeface="Times New Roman" pitchFamily="18" charset="0"/>
                <a:ea typeface="Noto Sans SC Regular" charset="0"/>
                <a:cs typeface="Noto Sans SC Regular" charset="0"/>
              </a:rPr>
              <a:t>:</a:t>
            </a:r>
          </a:p>
          <a:p>
            <a:pPr marL="755650" lvl="1" indent="-287338" fontAlgn="auto">
              <a:spcBef>
                <a:spcPts val="513"/>
              </a:spcBef>
              <a:spcAft>
                <a:spcPts val="0"/>
              </a:spcAft>
              <a:buFont typeface="Symbol" pitchFamily="18" charset="2"/>
              <a:buChar char=""/>
              <a:tabLst>
                <a:tab pos="355600" algn="l"/>
                <a:tab pos="35560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Lst>
              <a:defRPr/>
            </a:pPr>
            <a:r>
              <a:rPr lang="en" sz="2000" dirty="0" err="1">
                <a:latin typeface="Times New Roman" pitchFamily="18" charset="0"/>
                <a:ea typeface="Noto Sans SC Regular" charset="0"/>
                <a:cs typeface="Noto Sans SC Regular" charset="0"/>
              </a:rPr>
              <a:t>Type </a:t>
            </a:r>
            <a:r>
              <a:rPr lang="en" sz="2000" dirty="0">
                <a:latin typeface="Times New Roman" pitchFamily="18" charset="0"/>
                <a:ea typeface="Noto Sans SC Regular" charset="0"/>
                <a:cs typeface="Noto Sans SC Regular" charset="0"/>
              </a:rPr>
              <a:t>1 ( </a:t>
            </a:r>
            <a:r>
              <a:rPr lang="en" sz="2000" dirty="0" err="1">
                <a:latin typeface="Times New Roman" pitchFamily="18" charset="0"/>
                <a:ea typeface="Noto Sans SC Regular" charset="0"/>
                <a:cs typeface="Noto Sans SC Regular" charset="0"/>
              </a:rPr>
              <a:t>ascending-descending </a:t>
            </a:r>
            <a:r>
              <a:rPr lang="en" sz="2000" dirty="0">
                <a:latin typeface="Times New Roman" pitchFamily="18" charset="0"/>
                <a:ea typeface="Noto Sans SC Regular" charset="0"/>
                <a:cs typeface="Noto Sans SC Regular" charset="0"/>
              </a:rPr>
              <a:t>),</a:t>
            </a:r>
          </a:p>
          <a:p>
            <a:pPr marL="755650" lvl="1" indent="-287338" fontAlgn="auto">
              <a:spcBef>
                <a:spcPts val="488"/>
              </a:spcBef>
              <a:spcAft>
                <a:spcPts val="0"/>
              </a:spcAft>
              <a:buFont typeface="Symbol" pitchFamily="18" charset="2"/>
              <a:buChar char=""/>
              <a:tabLst>
                <a:tab pos="355600" algn="l"/>
                <a:tab pos="35560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Lst>
              <a:defRPr/>
            </a:pPr>
            <a:r>
              <a:rPr lang="en" sz="2000" dirty="0" err="1">
                <a:latin typeface="Times New Roman" pitchFamily="18" charset="0"/>
                <a:ea typeface="Noto Sans SC Regular" charset="0"/>
                <a:cs typeface="Noto Sans SC Regular" charset="0"/>
              </a:rPr>
              <a:t>Type </a:t>
            </a:r>
            <a:r>
              <a:rPr lang="en" sz="2000" dirty="0">
                <a:latin typeface="Times New Roman" pitchFamily="18" charset="0"/>
                <a:ea typeface="Noto Sans SC Regular" charset="0"/>
                <a:cs typeface="Noto Sans SC Regular" charset="0"/>
              </a:rPr>
              <a:t>2 ( </a:t>
            </a:r>
            <a:r>
              <a:rPr lang="en" sz="2000" dirty="0" err="1">
                <a:latin typeface="Times New Roman" pitchFamily="18" charset="0"/>
                <a:ea typeface="Noto Sans SC Regular" charset="0"/>
                <a:cs typeface="Noto Sans SC Regular" charset="0"/>
              </a:rPr>
              <a:t>ascendant </a:t>
            </a:r>
            <a:r>
              <a:rPr lang="en" sz="2000" dirty="0">
                <a:latin typeface="Times New Roman" pitchFamily="18" charset="0"/>
                <a:ea typeface="Noto Sans SC Regular" charset="0"/>
                <a:cs typeface="Noto Sans SC Regular" charset="0"/>
              </a:rPr>
              <a:t>)</a:t>
            </a:r>
          </a:p>
          <a:p>
            <a:pPr marL="755650" lvl="1" indent="-287338" fontAlgn="auto">
              <a:spcBef>
                <a:spcPts val="488"/>
              </a:spcBef>
              <a:spcAft>
                <a:spcPts val="0"/>
              </a:spcAft>
              <a:buFont typeface="Symbol" pitchFamily="18" charset="2"/>
              <a:buChar char=""/>
              <a:tabLst>
                <a:tab pos="355600" algn="l"/>
                <a:tab pos="35560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Lst>
              <a:defRPr/>
            </a:pPr>
            <a:r>
              <a:rPr lang="en" sz="2000" dirty="0" err="1">
                <a:latin typeface="Times New Roman" pitchFamily="18" charset="0"/>
                <a:ea typeface="Noto Sans SC Regular" charset="0"/>
                <a:cs typeface="Noto Sans SC Regular" charset="0"/>
              </a:rPr>
              <a:t>Type </a:t>
            </a:r>
            <a:r>
              <a:rPr lang="en" sz="2000" dirty="0">
                <a:latin typeface="Times New Roman" pitchFamily="18" charset="0"/>
                <a:ea typeface="Noto Sans SC Regular" charset="0"/>
                <a:cs typeface="Noto Sans SC Regular" charset="0"/>
              </a:rPr>
              <a:t>3 ( </a:t>
            </a:r>
            <a:r>
              <a:rPr lang="en" sz="2000" dirty="0" err="1">
                <a:latin typeface="Times New Roman" pitchFamily="18" charset="0"/>
                <a:ea typeface="Noto Sans SC Regular" charset="0"/>
                <a:cs typeface="Noto Sans SC Regular" charset="0"/>
              </a:rPr>
              <a:t>descendant </a:t>
            </a:r>
            <a:r>
              <a:rPr lang="en" sz="2000" dirty="0">
                <a:latin typeface="Times New Roman" pitchFamily="18" charset="0"/>
                <a:ea typeface="Noto Sans SC Regular" charset="0"/>
                <a:cs typeface="Noto Sans SC Regular" charset="0"/>
              </a:rPr>
              <a:t>)</a:t>
            </a:r>
          </a:p>
        </p:txBody>
      </p:sp>
    </p:spTree>
  </p:cSld>
  <p:clrMapOvr>
    <a:masterClrMapping/>
  </p:clrMapOvr>
  <p:transition spd="slow"/>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1"/>
          <p:cNvSpPr>
            <a:spLocks noGrp="1" noChangeArrowheads="1"/>
          </p:cNvSpPr>
          <p:nvPr>
            <p:ph type="title" idx="4294967295"/>
          </p:nvPr>
        </p:nvSpPr>
        <p:spPr>
          <a:xfrm>
            <a:off x="1143000" y="228600"/>
            <a:ext cx="6862763" cy="1158875"/>
          </a:xfrm>
        </p:spPr>
        <p:txBody>
          <a:bodyPr tIns="13320" rtlCol="0">
            <a:normAutofit fontScale="90000"/>
          </a:bodyPr>
          <a:lstStyle/>
          <a:p>
            <a:pPr marL="12700" eaLnBrk="1" fontAlgn="auto" hangingPunct="1">
              <a:spcBef>
                <a:spcPts val="113"/>
              </a:spcBef>
              <a:spcAft>
                <a:spcPts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Lst>
              <a:defRPr/>
            </a:pPr>
            <a:r>
              <a:rPr lang="en" dirty="0">
                <a:latin typeface="Times New Roman" pitchFamily="18" charset="0"/>
              </a:rPr>
              <a:t>AORTIC DISSECANT ANEURYSM</a:t>
            </a:r>
          </a:p>
        </p:txBody>
      </p:sp>
      <p:pic>
        <p:nvPicPr>
          <p:cNvPr id="59395" name="Picture 2"/>
          <p:cNvPicPr>
            <a:picLocks noChangeAspect="1" noChangeArrowheads="1"/>
          </p:cNvPicPr>
          <p:nvPr/>
        </p:nvPicPr>
        <p:blipFill>
          <a:blip r:embed="rId3" cstate="print"/>
          <a:srcRect/>
          <a:stretch>
            <a:fillRect/>
          </a:stretch>
        </p:blipFill>
        <p:spPr bwMode="auto">
          <a:xfrm>
            <a:off x="1066800" y="1371600"/>
            <a:ext cx="6705600" cy="5321300"/>
          </a:xfrm>
          <a:prstGeom prst="rect">
            <a:avLst/>
          </a:prstGeom>
          <a:noFill/>
          <a:ln w="9525">
            <a:noFill/>
            <a:round/>
            <a:headEnd/>
            <a:tailEnd/>
          </a:ln>
        </p:spPr>
      </p:pic>
    </p:spTree>
  </p:cSld>
  <p:clrMapOvr>
    <a:masterClrMapping/>
  </p:clrMapOvr>
  <p:transition spd="slow"/>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1"/>
          <p:cNvSpPr>
            <a:spLocks noGrp="1" noChangeArrowheads="1"/>
          </p:cNvSpPr>
          <p:nvPr>
            <p:ph type="title" idx="4294967295"/>
          </p:nvPr>
        </p:nvSpPr>
        <p:spPr>
          <a:xfrm>
            <a:off x="762000" y="228600"/>
            <a:ext cx="7620000" cy="1158875"/>
          </a:xfrm>
        </p:spPr>
        <p:txBody>
          <a:bodyPr tIns="13320" rtlCol="0">
            <a:normAutofit fontScale="90000"/>
          </a:bodyPr>
          <a:lstStyle/>
          <a:p>
            <a:pPr marL="12700" algn="l" eaLnBrk="1" fontAlgn="auto" hangingPunct="1">
              <a:spcBef>
                <a:spcPts val="113"/>
              </a:spcBef>
              <a:spcAft>
                <a:spcPts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Lst>
              <a:defRPr/>
            </a:pPr>
            <a:r>
              <a:rPr lang="en" dirty="0">
                <a:latin typeface="Times New Roman" pitchFamily="18" charset="0"/>
              </a:rPr>
              <a:t>OCCLUSIVE DISEASES OF THE AORTA</a:t>
            </a:r>
          </a:p>
        </p:txBody>
      </p:sp>
      <p:sp>
        <p:nvSpPr>
          <p:cNvPr id="17410" name="Rectangle 2"/>
          <p:cNvSpPr>
            <a:spLocks noChangeArrowheads="1"/>
          </p:cNvSpPr>
          <p:nvPr/>
        </p:nvSpPr>
        <p:spPr bwMode="auto">
          <a:xfrm>
            <a:off x="381000" y="1295400"/>
            <a:ext cx="8534400" cy="3673386"/>
          </a:xfrm>
          <a:prstGeom prst="rect">
            <a:avLst/>
          </a:prstGeom>
          <a:noFill/>
          <a:ln w="9525" cap="flat">
            <a:noFill/>
            <a:round/>
            <a:headEnd/>
            <a:tailEnd/>
          </a:ln>
          <a:effectLst/>
        </p:spPr>
        <p:txBody>
          <a:bodyPr lIns="0" tIns="109800" rIns="0" bIns="0">
            <a:spAutoFit/>
          </a:bodyPr>
          <a:lstStyle/>
          <a:p>
            <a:pPr marL="355600" indent="-342900" fontAlgn="auto">
              <a:spcBef>
                <a:spcPts val="875"/>
              </a:spcBef>
              <a:spcAft>
                <a:spcPts val="0"/>
              </a:spcAft>
              <a:buClr>
                <a:schemeClr val="tx1"/>
              </a:buClr>
              <a:buFont typeface="Arial" pitchFamily="34" charset="0"/>
              <a:buChar char="•"/>
              <a:tabLst>
                <a:tab pos="355600" algn="l"/>
                <a:tab pos="35560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Lst>
              <a:defRPr/>
            </a:pPr>
            <a:r>
              <a:rPr lang="en" sz="2800" b="1" dirty="0" err="1">
                <a:solidFill>
                  <a:srgbClr val="FF0000"/>
                </a:solidFill>
                <a:latin typeface="Times New Roman" pitchFamily="18" charset="0"/>
                <a:ea typeface="Noto Sans SC Regular" charset="0"/>
                <a:cs typeface="Noto Sans SC Regular" charset="0"/>
              </a:rPr>
              <a:t>Acute </a:t>
            </a:r>
            <a:r>
              <a:rPr lang="en" sz="2800" dirty="0">
                <a:solidFill>
                  <a:schemeClr val="accent6">
                    <a:lumMod val="75000"/>
                  </a:schemeClr>
                </a:solidFill>
                <a:latin typeface="Times New Roman" pitchFamily="18" charset="0"/>
                <a:ea typeface="Noto Sans SC Regular" charset="0"/>
                <a:cs typeface="Noto Sans SC Regular" charset="0"/>
              </a:rPr>
              <a:t>:</a:t>
            </a:r>
            <a:endParaRPr lang="sr-Cyrl-RS" sz="2800" dirty="0">
              <a:solidFill>
                <a:schemeClr val="accent6">
                  <a:lumMod val="75000"/>
                </a:schemeClr>
              </a:solidFill>
              <a:latin typeface="Times New Roman" pitchFamily="18" charset="0"/>
              <a:ea typeface="Noto Sans SC Regular" charset="0"/>
              <a:cs typeface="Noto Sans SC Regular" charset="0"/>
            </a:endParaRPr>
          </a:p>
          <a:p>
            <a:pPr marL="355600" indent="-342900" fontAlgn="auto">
              <a:spcBef>
                <a:spcPts val="875"/>
              </a:spcBef>
              <a:spcAft>
                <a:spcPts val="0"/>
              </a:spcAft>
              <a:buClr>
                <a:schemeClr val="tx1"/>
              </a:buClr>
              <a:buFont typeface="Arial" pitchFamily="34" charset="0"/>
              <a:buChar char="•"/>
              <a:tabLst>
                <a:tab pos="355600" algn="l"/>
                <a:tab pos="35560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Lst>
              <a:defRPr/>
            </a:pPr>
            <a:r>
              <a:rPr lang="en" sz="2800" b="1" dirty="0">
                <a:latin typeface="Times New Roman" pitchFamily="18" charset="0"/>
                <a:ea typeface="Noto Sans SC Regular" charset="0"/>
                <a:cs typeface="Noto Sans SC Regular" charset="0"/>
              </a:rPr>
              <a:t>Thrhombus from left heart - LA and LV </a:t>
            </a:r>
            <a:r>
              <a:rPr lang="en" sz="2800" dirty="0">
                <a:latin typeface="Times New Roman" pitchFamily="18" charset="0"/>
                <a:ea typeface="Noto Sans SC Regular" charset="0"/>
                <a:cs typeface="Noto Sans SC Regular" charset="0"/>
              </a:rPr>
              <a:t>( </a:t>
            </a:r>
            <a:r>
              <a:rPr lang="en-US" sz="2800" dirty="0">
                <a:latin typeface="Times New Roman" pitchFamily="18" charset="0"/>
                <a:ea typeface="Noto Sans SC Regular" charset="0"/>
                <a:cs typeface="Noto Sans SC Regular" charset="0"/>
              </a:rPr>
              <a:t>dilatative</a:t>
            </a:r>
          </a:p>
          <a:p>
            <a:pPr marL="355600" fontAlgn="auto">
              <a:spcBef>
                <a:spcPts val="0"/>
              </a:spcBef>
              <a:spcAft>
                <a:spcPts val="0"/>
              </a:spcAft>
              <a:tabLst>
                <a:tab pos="355600" algn="l"/>
                <a:tab pos="35560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Lst>
              <a:defRPr/>
            </a:pPr>
            <a:r>
              <a:rPr lang="en" sz="2800" dirty="0">
                <a:latin typeface="Times New Roman" pitchFamily="18" charset="0"/>
                <a:ea typeface="Noto Sans SC Regular" charset="0"/>
                <a:cs typeface="Noto Sans SC Regular" charset="0"/>
              </a:rPr>
              <a:t>myocardiopathy , artificial heart valves , subacute bacterial endocarditis , myxoma LA, AMI , AF )</a:t>
            </a:r>
            <a:endParaRPr lang="sr-Cyrl-RS" sz="2800" dirty="0">
              <a:latin typeface="Times New Roman" pitchFamily="18" charset="0"/>
              <a:ea typeface="Noto Sans SC Regular" charset="0"/>
              <a:cs typeface="Noto Sans SC Regular" charset="0"/>
            </a:endParaRPr>
          </a:p>
          <a:p>
            <a:pPr marL="355600" indent="-355600" fontAlgn="auto">
              <a:spcBef>
                <a:spcPts val="0"/>
              </a:spcBef>
              <a:spcAft>
                <a:spcPts val="0"/>
              </a:spcAft>
              <a:buFont typeface="Arial" pitchFamily="34" charset="0"/>
              <a:buChar char="•"/>
              <a:tabLst>
                <a:tab pos="355600" algn="l"/>
                <a:tab pos="35560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Lst>
              <a:defRPr/>
            </a:pPr>
            <a:r>
              <a:rPr lang="en" sz="2800" b="1" dirty="0">
                <a:latin typeface="Times New Roman" pitchFamily="18" charset="0"/>
                <a:ea typeface="Noto Sans SC Regular" charset="0"/>
                <a:cs typeface="Noto Sans SC Regular" charset="0"/>
              </a:rPr>
              <a:t>Thrombus from the right heart - RA or RV </a:t>
            </a:r>
            <a:r>
              <a:rPr lang="en" sz="2800" dirty="0">
                <a:latin typeface="Times New Roman" pitchFamily="18" charset="0"/>
                <a:ea typeface="Noto Sans SC Regular" charset="0"/>
                <a:cs typeface="Noto Sans SC Regular" charset="0"/>
              </a:rPr>
              <a:t>(paradoxal embolism)</a:t>
            </a:r>
          </a:p>
          <a:p>
            <a:pPr marL="355600" indent="-355600" fontAlgn="auto">
              <a:spcBef>
                <a:spcPts val="0"/>
              </a:spcBef>
              <a:spcAft>
                <a:spcPts val="0"/>
              </a:spcAft>
              <a:buFont typeface="Arial" pitchFamily="34" charset="0"/>
              <a:buChar char="•"/>
              <a:tabLst>
                <a:tab pos="355600" algn="l"/>
                <a:tab pos="35560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Lst>
              <a:defRPr/>
            </a:pPr>
            <a:r>
              <a:rPr lang="en" sz="2800" b="1" dirty="0">
                <a:latin typeface="Times New Roman" pitchFamily="18" charset="0"/>
                <a:ea typeface="Noto Sans SC Regular" charset="0"/>
                <a:cs typeface="Noto Sans SC Regular" charset="0"/>
              </a:rPr>
              <a:t>Thrhombus from aorta </a:t>
            </a:r>
            <a:r>
              <a:rPr lang="en" sz="2800" dirty="0">
                <a:latin typeface="Times New Roman" pitchFamily="18" charset="0"/>
                <a:ea typeface="Noto Sans SC Regular" charset="0"/>
                <a:cs typeface="Noto Sans SC Regular" charset="0"/>
              </a:rPr>
              <a:t>create</a:t>
            </a:r>
            <a:endParaRPr lang="en-US" sz="2800" dirty="0">
              <a:latin typeface="Times New Roman" pitchFamily="18" charset="0"/>
              <a:ea typeface="Noto Sans SC Regular" charset="0"/>
              <a:cs typeface="Noto Sans SC Regular" charset="0"/>
            </a:endParaRPr>
          </a:p>
          <a:p>
            <a:pPr marL="355600" fontAlgn="auto">
              <a:spcBef>
                <a:spcPts val="0"/>
              </a:spcBef>
              <a:spcAft>
                <a:spcPts val="0"/>
              </a:spcAft>
              <a:tabLst>
                <a:tab pos="355600" algn="l"/>
                <a:tab pos="35560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Lst>
              <a:defRPr/>
            </a:pPr>
            <a:r>
              <a:rPr lang="en" sz="2800" dirty="0">
                <a:latin typeface="Times New Roman" pitchFamily="18" charset="0"/>
                <a:ea typeface="Noto Sans SC Regular" charset="0"/>
                <a:cs typeface="Noto Sans SC Regular" charset="0"/>
              </a:rPr>
              <a:t>" riding tromba " which is located in the fork of aorta</a:t>
            </a:r>
            <a:endParaRPr lang="en-US" sz="2800" dirty="0">
              <a:latin typeface="Times New Roman" pitchFamily="18" charset="0"/>
              <a:ea typeface="Noto Sans SC Regular" charset="0"/>
              <a:cs typeface="Noto Sans SC Regular" charset="0"/>
            </a:endParaRPr>
          </a:p>
        </p:txBody>
      </p:sp>
    </p:spTree>
  </p:cSld>
  <p:clrMapOvr>
    <a:masterClrMapping/>
  </p:clrMapOvr>
  <p:transition spd="slow"/>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ChangeArrowheads="1"/>
          </p:cNvSpPr>
          <p:nvPr/>
        </p:nvSpPr>
        <p:spPr bwMode="auto">
          <a:xfrm>
            <a:off x="536575" y="1320800"/>
            <a:ext cx="8034338" cy="4810125"/>
          </a:xfrm>
          <a:prstGeom prst="rect">
            <a:avLst/>
          </a:prstGeom>
          <a:noFill/>
          <a:ln w="9525" cap="flat">
            <a:noFill/>
            <a:round/>
            <a:headEnd/>
            <a:tailEnd/>
          </a:ln>
          <a:effectLst/>
        </p:spPr>
        <p:txBody>
          <a:bodyPr lIns="0" tIns="85680" rIns="0" bIns="0">
            <a:spAutoFit/>
          </a:bodyPr>
          <a:lstStyle/>
          <a:p>
            <a:pPr marL="355600" indent="-342900" fontAlgn="auto">
              <a:spcBef>
                <a:spcPts val="688"/>
              </a:spcBef>
              <a:spcAft>
                <a:spcPts val="0"/>
              </a:spcAft>
              <a:buClr>
                <a:schemeClr val="tx1"/>
              </a:buClr>
              <a:buFont typeface="Times New Roman" pitchFamily="18" charset="0"/>
              <a:buChar char="•"/>
              <a:tabLst>
                <a:tab pos="355600" algn="l"/>
                <a:tab pos="35560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Lst>
              <a:defRPr/>
            </a:pPr>
            <a:r>
              <a:rPr lang="en" sz="2400" b="1" dirty="0">
                <a:solidFill>
                  <a:srgbClr val="FF0000"/>
                </a:solidFill>
                <a:latin typeface="Times New Roman" pitchFamily="18" charset="0"/>
                <a:ea typeface="Noto Sans SC Regular" charset="0"/>
                <a:cs typeface="Noto Sans SC Regular" charset="0"/>
              </a:rPr>
              <a:t>Chronic</a:t>
            </a:r>
            <a:r>
              <a:rPr lang="en" sz="2400" b="1" dirty="0">
                <a:latin typeface="Times New Roman" pitchFamily="18" charset="0"/>
                <a:ea typeface="Noto Sans SC Regular" charset="0"/>
                <a:cs typeface="Noto Sans SC Regular" charset="0"/>
              </a:rPr>
              <a:t> </a:t>
            </a:r>
            <a:r>
              <a:rPr lang="en" sz="2400" dirty="0">
                <a:latin typeface="Times New Roman" pitchFamily="18" charset="0"/>
                <a:ea typeface="Noto Sans SC Regular" charset="0"/>
                <a:cs typeface="Noto Sans SC Regular" charset="0"/>
              </a:rPr>
              <a:t>occlusive diseases of aorta</a:t>
            </a:r>
            <a:endParaRPr lang="sr-Cyrl-RS" sz="2400" dirty="0">
              <a:latin typeface="Times New Roman" pitchFamily="18" charset="0"/>
              <a:ea typeface="Noto Sans SC Regular" charset="0"/>
              <a:cs typeface="Noto Sans SC Regular" charset="0"/>
            </a:endParaRPr>
          </a:p>
          <a:p>
            <a:pPr marL="355600" indent="-342900" fontAlgn="auto">
              <a:spcBef>
                <a:spcPts val="688"/>
              </a:spcBef>
              <a:spcAft>
                <a:spcPts val="0"/>
              </a:spcAft>
              <a:buClr>
                <a:schemeClr val="tx1"/>
              </a:buClr>
              <a:buFont typeface="Times New Roman" pitchFamily="18" charset="0"/>
              <a:buChar char="•"/>
              <a:tabLst>
                <a:tab pos="355600" algn="l"/>
                <a:tab pos="35560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Lst>
              <a:defRPr/>
            </a:pPr>
            <a:r>
              <a:rPr lang="en" sz="2400" b="1" dirty="0" err="1">
                <a:latin typeface="Times New Roman" pitchFamily="18" charset="0"/>
                <a:ea typeface="Noto Sans SC Regular" charset="0"/>
                <a:cs typeface="Noto Sans SC Regular" charset="0"/>
              </a:rPr>
              <a:t>Etiology </a:t>
            </a:r>
            <a:r>
              <a:rPr lang="en" sz="2400" dirty="0">
                <a:latin typeface="Times New Roman" pitchFamily="18" charset="0"/>
                <a:ea typeface="Noto Sans SC Regular" charset="0"/>
                <a:cs typeface="Noto Sans SC Regular" charset="0"/>
              </a:rPr>
              <a:t>:</a:t>
            </a:r>
          </a:p>
          <a:p>
            <a:pPr marL="755650" lvl="1" indent="-287338" fontAlgn="auto">
              <a:spcBef>
                <a:spcPts val="513"/>
              </a:spcBef>
              <a:spcAft>
                <a:spcPts val="0"/>
              </a:spcAft>
              <a:buFont typeface="Symbol" pitchFamily="18" charset="2"/>
              <a:buChar char=""/>
              <a:tabLst>
                <a:tab pos="355600" algn="l"/>
                <a:tab pos="35560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Lst>
              <a:defRPr/>
            </a:pPr>
            <a:r>
              <a:rPr lang="en" sz="2000" dirty="0">
                <a:latin typeface="Times New Roman" pitchFamily="18" charset="0"/>
                <a:ea typeface="Noto Sans SC Regular" charset="0"/>
                <a:cs typeface="Noto Sans SC Regular" charset="0"/>
              </a:rPr>
              <a:t>And </a:t>
            </a:r>
            <a:r>
              <a:rPr lang="en" sz="2000" dirty="0" err="1">
                <a:latin typeface="Times New Roman" pitchFamily="18" charset="0"/>
                <a:ea typeface="Noto Sans SC Regular" charset="0"/>
                <a:cs typeface="Noto Sans SC Regular" charset="0"/>
              </a:rPr>
              <a:t>atherosclerosis </a:t>
            </a:r>
            <a:r>
              <a:rPr lang="en" sz="2000" dirty="0">
                <a:latin typeface="Times New Roman" pitchFamily="18" charset="0"/>
                <a:ea typeface="Noto Sans SC Regular" charset="0"/>
                <a:cs typeface="Noto Sans SC Regular" charset="0"/>
              </a:rPr>
              <a:t>with the occurrence of </a:t>
            </a:r>
            <a:r>
              <a:rPr lang="en" sz="2000" dirty="0" err="1">
                <a:latin typeface="Times New Roman" pitchFamily="18" charset="0"/>
                <a:ea typeface="Noto Sans SC Regular" charset="0"/>
                <a:cs typeface="Noto Sans SC Regular" charset="0"/>
              </a:rPr>
              <a:t>thrombosis </a:t>
            </a:r>
            <a:r>
              <a:rPr lang="en" sz="2000" dirty="0">
                <a:latin typeface="Times New Roman" pitchFamily="18" charset="0"/>
                <a:ea typeface="Noto Sans SC Regular" charset="0"/>
                <a:cs typeface="Noto Sans SC Regular" charset="0"/>
              </a:rPr>
              <a:t>,</a:t>
            </a:r>
          </a:p>
          <a:p>
            <a:pPr marL="755650" lvl="1" indent="-287338" fontAlgn="auto">
              <a:spcBef>
                <a:spcPts val="488"/>
              </a:spcBef>
              <a:spcAft>
                <a:spcPts val="0"/>
              </a:spcAft>
              <a:buFont typeface="Symbol" pitchFamily="18" charset="2"/>
              <a:buChar char=""/>
              <a:tabLst>
                <a:tab pos="355600" algn="l"/>
                <a:tab pos="35560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Lst>
              <a:defRPr/>
            </a:pPr>
            <a:r>
              <a:rPr lang="en" sz="2000" dirty="0">
                <a:latin typeface="Times New Roman" pitchFamily="18" charset="0"/>
                <a:ea typeface="Noto Sans SC Regular" charset="0"/>
                <a:cs typeface="Noto Sans SC Regular" charset="0"/>
              </a:rPr>
              <a:t>thromboembolism , </a:t>
            </a:r>
            <a:r>
              <a:rPr lang="en" sz="2000" dirty="0" err="1">
                <a:latin typeface="Times New Roman" pitchFamily="18" charset="0"/>
                <a:ea typeface="Noto Sans SC Regular" charset="0"/>
                <a:cs typeface="Noto Sans SC Regular" charset="0"/>
              </a:rPr>
              <a:t>_</a:t>
            </a:r>
          </a:p>
          <a:p>
            <a:pPr marL="755650" lvl="1" indent="-287338" fontAlgn="auto">
              <a:spcBef>
                <a:spcPts val="488"/>
              </a:spcBef>
              <a:spcAft>
                <a:spcPts val="0"/>
              </a:spcAft>
              <a:buFont typeface="Symbol" pitchFamily="18" charset="2"/>
              <a:buChar char=""/>
              <a:tabLst>
                <a:tab pos="355600" algn="l"/>
                <a:tab pos="35560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Lst>
              <a:defRPr/>
            </a:pPr>
            <a:r>
              <a:rPr lang="en" sz="2000" dirty="0">
                <a:latin typeface="Times New Roman" pitchFamily="18" charset="0"/>
                <a:ea typeface="Noto Sans SC Regular" charset="0"/>
                <a:cs typeface="Noto Sans SC Regular" charset="0"/>
              </a:rPr>
              <a:t>Lues ,</a:t>
            </a:r>
          </a:p>
          <a:p>
            <a:pPr marL="298450" indent="-287338" fontAlgn="auto">
              <a:spcBef>
                <a:spcPts val="488"/>
              </a:spcBef>
              <a:spcAft>
                <a:spcPts val="0"/>
              </a:spcAft>
              <a:buFont typeface="Arial" pitchFamily="34" charset="0"/>
              <a:buChar char="•"/>
              <a:tabLst>
                <a:tab pos="355600" algn="l"/>
                <a:tab pos="35560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Lst>
              <a:defRPr/>
            </a:pPr>
            <a:r>
              <a:rPr lang="en" sz="2400" b="1" dirty="0" err="1">
                <a:latin typeface="Times New Roman" pitchFamily="18" charset="0"/>
                <a:ea typeface="Noto Sans SC Regular" charset="0"/>
                <a:cs typeface="Noto Sans SC Regular" charset="0"/>
              </a:rPr>
              <a:t>Shapes </a:t>
            </a:r>
            <a:r>
              <a:rPr lang="en" sz="2400" dirty="0">
                <a:latin typeface="Times New Roman" pitchFamily="18" charset="0"/>
                <a:ea typeface="Noto Sans SC Regular" charset="0"/>
                <a:cs typeface="Noto Sans SC Regular" charset="0"/>
              </a:rPr>
              <a:t>:</a:t>
            </a:r>
            <a:endParaRPr lang="sr-Cyrl-RS" sz="2400" dirty="0">
              <a:latin typeface="Times New Roman" pitchFamily="18" charset="0"/>
              <a:ea typeface="Noto Sans SC Regular" charset="0"/>
              <a:cs typeface="Noto Sans SC Regular" charset="0"/>
            </a:endParaRPr>
          </a:p>
          <a:p>
            <a:pPr marL="755650" lvl="1" indent="-287338" fontAlgn="auto">
              <a:spcBef>
                <a:spcPts val="488"/>
              </a:spcBef>
              <a:spcAft>
                <a:spcPts val="0"/>
              </a:spcAft>
              <a:buFont typeface="Symbol" pitchFamily="18" charset="2"/>
              <a:buChar char=""/>
              <a:tabLst>
                <a:tab pos="355600" algn="l"/>
                <a:tab pos="35560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Lst>
              <a:defRPr/>
            </a:pPr>
            <a:r>
              <a:rPr lang="en" sz="2000" b="1" dirty="0">
                <a:latin typeface="Times New Roman" pitchFamily="18" charset="0"/>
                <a:ea typeface="Noto Sans SC Regular" charset="0"/>
                <a:cs typeface="Noto Sans SC Regular" charset="0"/>
              </a:rPr>
              <a:t>Syndrome of aortic arch </a:t>
            </a:r>
            <a:r>
              <a:rPr lang="en" sz="2000" dirty="0">
                <a:latin typeface="Times New Roman" pitchFamily="18" charset="0"/>
                <a:ea typeface="Noto Sans SC Regular" charset="0"/>
                <a:cs typeface="Noto Sans SC Regular" charset="0"/>
              </a:rPr>
              <a:t>( narrowing or obstruction of one or more branches of aorta : carotid , vertebral , subclavian ...)</a:t>
            </a:r>
            <a:endParaRPr lang="sr-Cyrl-RS" sz="2000" dirty="0">
              <a:latin typeface="Times New Roman" pitchFamily="18" charset="0"/>
              <a:ea typeface="Noto Sans SC Regular" charset="0"/>
              <a:cs typeface="Noto Sans SC Regular" charset="0"/>
            </a:endParaRPr>
          </a:p>
          <a:p>
            <a:pPr marL="755650" lvl="1" indent="-287338" fontAlgn="auto">
              <a:spcBef>
                <a:spcPts val="488"/>
              </a:spcBef>
              <a:spcAft>
                <a:spcPts val="0"/>
              </a:spcAft>
              <a:buFont typeface="Symbol" pitchFamily="18" charset="2"/>
              <a:buChar char=""/>
              <a:tabLst>
                <a:tab pos="355600" algn="l"/>
                <a:tab pos="35560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Lst>
              <a:defRPr/>
            </a:pPr>
            <a:r>
              <a:rPr lang="en" sz="2000" b="1" dirty="0">
                <a:latin typeface="Times New Roman" pitchFamily="18" charset="0"/>
                <a:ea typeface="Noto Sans SC Regular" charset="0"/>
                <a:cs typeface="Noto Sans SC Regular" charset="0"/>
              </a:rPr>
              <a:t>Syndrome of visceral branch of aorta </a:t>
            </a:r>
            <a:r>
              <a:rPr lang="en" sz="2000" dirty="0">
                <a:latin typeface="Times New Roman" pitchFamily="18" charset="0"/>
                <a:ea typeface="Noto Sans SC Regular" charset="0"/>
                <a:cs typeface="Noto Sans SC Regular" charset="0"/>
              </a:rPr>
              <a:t>( abdominal / intestinal angina , renovascular HTA...)</a:t>
            </a:r>
            <a:endParaRPr lang="sr-Cyrl-RS" sz="2000" dirty="0">
              <a:latin typeface="Times New Roman" pitchFamily="18" charset="0"/>
              <a:ea typeface="Noto Sans SC Regular" charset="0"/>
              <a:cs typeface="Noto Sans SC Regular" charset="0"/>
            </a:endParaRPr>
          </a:p>
          <a:p>
            <a:pPr marL="755650" lvl="1" indent="-287338" fontAlgn="auto">
              <a:spcBef>
                <a:spcPts val="488"/>
              </a:spcBef>
              <a:spcAft>
                <a:spcPts val="0"/>
              </a:spcAft>
              <a:buFont typeface="Symbol" pitchFamily="18" charset="2"/>
              <a:buChar char=""/>
              <a:tabLst>
                <a:tab pos="355600" algn="l"/>
                <a:tab pos="35560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Lst>
              <a:defRPr/>
            </a:pPr>
            <a:r>
              <a:rPr lang="en" sz="2000" b="1" dirty="0">
                <a:latin typeface="Times New Roman" pitchFamily="18" charset="0"/>
                <a:ea typeface="Noto Sans SC Regular" charset="0"/>
                <a:cs typeface="Noto Sans SC Regular" charset="0"/>
              </a:rPr>
              <a:t>Sy Lerich </a:t>
            </a:r>
            <a:r>
              <a:rPr lang="en" sz="2000" dirty="0">
                <a:latin typeface="Times New Roman" pitchFamily="18" charset="0"/>
                <a:ea typeface="Noto Sans SC Regular" charset="0"/>
                <a:cs typeface="Noto Sans SC Regular" charset="0"/>
              </a:rPr>
              <a:t>( the final part of the abdominal aorta and the fork on the iliac branches - gradual obstruction with the appearance of gluteal pain and impotence ) _ _</a:t>
            </a:r>
          </a:p>
        </p:txBody>
      </p:sp>
      <p:sp>
        <p:nvSpPr>
          <p:cNvPr id="4" name="Rectangle 1"/>
          <p:cNvSpPr>
            <a:spLocks noGrp="1" noChangeArrowheads="1"/>
          </p:cNvSpPr>
          <p:nvPr>
            <p:ph type="title" idx="4294967295"/>
          </p:nvPr>
        </p:nvSpPr>
        <p:spPr>
          <a:xfrm>
            <a:off x="762000" y="228600"/>
            <a:ext cx="7620000" cy="1158875"/>
          </a:xfrm>
        </p:spPr>
        <p:txBody>
          <a:bodyPr tIns="13320" rtlCol="0">
            <a:normAutofit fontScale="90000"/>
          </a:bodyPr>
          <a:lstStyle/>
          <a:p>
            <a:pPr marL="12700" algn="l" eaLnBrk="1" fontAlgn="auto" hangingPunct="1">
              <a:spcBef>
                <a:spcPts val="113"/>
              </a:spcBef>
              <a:spcAft>
                <a:spcPts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Lst>
              <a:defRPr/>
            </a:pPr>
            <a:r>
              <a:rPr lang="en" dirty="0">
                <a:latin typeface="Times New Roman" pitchFamily="18" charset="0"/>
              </a:rPr>
              <a:t>OCCLUSIVE DISEASES OF THE AORTA</a:t>
            </a:r>
          </a:p>
        </p:txBody>
      </p:sp>
    </p:spTree>
  </p:cSld>
  <p:clrMapOvr>
    <a:masterClrMapping/>
  </p:clrMapOvr>
  <p:transition spd="slow"/>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1"/>
          <p:cNvSpPr>
            <a:spLocks noGrp="1" noChangeArrowheads="1"/>
          </p:cNvSpPr>
          <p:nvPr>
            <p:ph type="title" idx="4294967295"/>
          </p:nvPr>
        </p:nvSpPr>
        <p:spPr>
          <a:xfrm>
            <a:off x="2286000" y="142875"/>
            <a:ext cx="4191000" cy="1157288"/>
          </a:xfrm>
        </p:spPr>
        <p:txBody>
          <a:bodyPr tIns="12600"/>
          <a:lstStyle/>
          <a:p>
            <a:pPr marL="12700" eaLnBrk="1" hangingPunct="1">
              <a:spcBef>
                <a:spcPts val="113"/>
              </a:spcBef>
              <a:tabLst>
                <a:tab pos="457200" algn="l"/>
                <a:tab pos="914400" algn="l"/>
                <a:tab pos="1371600" algn="l"/>
                <a:tab pos="1828800" algn="l"/>
                <a:tab pos="2286000" algn="l"/>
              </a:tabLst>
            </a:pPr>
            <a:r>
              <a:rPr lang="en" sz="4000">
                <a:latin typeface="Times New Roman" pitchFamily="18" charset="0"/>
              </a:rPr>
              <a:t>AORTITIS</a:t>
            </a:r>
          </a:p>
        </p:txBody>
      </p:sp>
      <p:sp>
        <p:nvSpPr>
          <p:cNvPr id="62467" name="Rectangle 2"/>
          <p:cNvSpPr>
            <a:spLocks noChangeArrowheads="1"/>
          </p:cNvSpPr>
          <p:nvPr/>
        </p:nvSpPr>
        <p:spPr bwMode="auto">
          <a:xfrm>
            <a:off x="536575" y="1522413"/>
            <a:ext cx="7464425" cy="3829050"/>
          </a:xfrm>
          <a:prstGeom prst="rect">
            <a:avLst/>
          </a:prstGeom>
          <a:noFill/>
          <a:ln w="9525">
            <a:noFill/>
            <a:round/>
            <a:headEnd/>
            <a:tailEnd/>
          </a:ln>
        </p:spPr>
        <p:txBody>
          <a:bodyPr lIns="0" tIns="109800" rIns="0" bIns="0">
            <a:spAutoFit/>
          </a:bodyPr>
          <a:lstStyle/>
          <a:p>
            <a:pPr marL="355600" indent="-342900">
              <a:spcBef>
                <a:spcPts val="875"/>
              </a:spcBef>
              <a:buClr>
                <a:schemeClr val="tx1"/>
              </a:buClr>
              <a:buFont typeface="Times New Roman" pitchFamily="18" charset="0"/>
              <a:buChar char="•"/>
              <a:tabLst>
                <a:tab pos="355600" algn="l"/>
                <a:tab pos="457200" algn="l"/>
                <a:tab pos="914400" algn="l"/>
                <a:tab pos="1371600" algn="l"/>
                <a:tab pos="1828800" algn="l"/>
                <a:tab pos="2286000" algn="l"/>
                <a:tab pos="2743200" algn="l"/>
                <a:tab pos="3200400" algn="l"/>
                <a:tab pos="3657600" algn="l"/>
                <a:tab pos="4114800" algn="l"/>
                <a:tab pos="4572000" algn="l"/>
                <a:tab pos="5029200" algn="l"/>
              </a:tabLst>
            </a:pPr>
            <a:r>
              <a:rPr lang="en" sz="2800" b="1">
                <a:solidFill>
                  <a:srgbClr val="FF0000"/>
                </a:solidFill>
                <a:latin typeface="Times New Roman" pitchFamily="18" charset="0"/>
                <a:ea typeface="Noto Sans SC Regular"/>
                <a:cs typeface="Noto Sans SC Regular"/>
              </a:rPr>
              <a:t>Inflammatory diseases </a:t>
            </a:r>
            <a:r>
              <a:rPr lang="en" sz="2800">
                <a:latin typeface="Times New Roman" pitchFamily="18" charset="0"/>
                <a:ea typeface="Noto Sans SC Regular"/>
                <a:cs typeface="Noto Sans SC Regular"/>
              </a:rPr>
              <a:t>of the aorta</a:t>
            </a:r>
          </a:p>
          <a:p>
            <a:pPr marL="355600" indent="-342900">
              <a:spcBef>
                <a:spcPts val="775"/>
              </a:spcBef>
              <a:buClr>
                <a:schemeClr val="tx1"/>
              </a:buClr>
              <a:buFont typeface="Times New Roman" pitchFamily="18" charset="0"/>
              <a:buChar char="•"/>
              <a:tabLst>
                <a:tab pos="355600" algn="l"/>
                <a:tab pos="457200" algn="l"/>
                <a:tab pos="914400" algn="l"/>
                <a:tab pos="1371600" algn="l"/>
                <a:tab pos="1828800" algn="l"/>
                <a:tab pos="2286000" algn="l"/>
                <a:tab pos="2743200" algn="l"/>
                <a:tab pos="3200400" algn="l"/>
                <a:tab pos="3657600" algn="l"/>
                <a:tab pos="4114800" algn="l"/>
                <a:tab pos="4572000" algn="l"/>
                <a:tab pos="5029200" algn="l"/>
              </a:tabLst>
            </a:pPr>
            <a:r>
              <a:rPr lang="en" sz="2800" b="1">
                <a:latin typeface="Times New Roman" pitchFamily="18" charset="0"/>
                <a:ea typeface="Noto Sans SC Regular"/>
                <a:cs typeface="Noto Sans SC Regular"/>
              </a:rPr>
              <a:t>Etiology </a:t>
            </a:r>
            <a:r>
              <a:rPr lang="en" sz="2800">
                <a:latin typeface="Times New Roman" pitchFamily="18" charset="0"/>
                <a:ea typeface="Noto Sans SC Regular"/>
                <a:cs typeface="Noto Sans SC Regular"/>
              </a:rPr>
              <a:t>:</a:t>
            </a:r>
          </a:p>
          <a:p>
            <a:pPr marL="755650" lvl="1" indent="-287338">
              <a:spcBef>
                <a:spcPts val="688"/>
              </a:spcBef>
              <a:buFont typeface="Symbol" pitchFamily="18" charset="2"/>
              <a:buChar char=""/>
              <a:tabLst>
                <a:tab pos="355600" algn="l"/>
                <a:tab pos="457200" algn="l"/>
                <a:tab pos="914400" algn="l"/>
                <a:tab pos="1371600" algn="l"/>
                <a:tab pos="1828800" algn="l"/>
                <a:tab pos="2286000" algn="l"/>
                <a:tab pos="2743200" algn="l"/>
                <a:tab pos="3200400" algn="l"/>
                <a:tab pos="3657600" algn="l"/>
                <a:tab pos="4114800" algn="l"/>
                <a:tab pos="4572000" algn="l"/>
                <a:tab pos="5029200" algn="l"/>
              </a:tabLst>
            </a:pPr>
            <a:r>
              <a:rPr lang="en" sz="2400">
                <a:latin typeface="Times New Roman" pitchFamily="18" charset="0"/>
                <a:ea typeface="Noto Sans SC Regular"/>
                <a:cs typeface="Noto Sans SC Regular"/>
              </a:rPr>
              <a:t>Cardiovascular Lues</a:t>
            </a:r>
          </a:p>
          <a:p>
            <a:pPr marL="755650" lvl="1" indent="-287338">
              <a:spcBef>
                <a:spcPts val="675"/>
              </a:spcBef>
              <a:buFont typeface="Symbol" pitchFamily="18" charset="2"/>
              <a:buChar char=""/>
              <a:tabLst>
                <a:tab pos="355600" algn="l"/>
                <a:tab pos="457200" algn="l"/>
                <a:tab pos="914400" algn="l"/>
                <a:tab pos="1371600" algn="l"/>
                <a:tab pos="1828800" algn="l"/>
                <a:tab pos="2286000" algn="l"/>
                <a:tab pos="2743200" algn="l"/>
                <a:tab pos="3200400" algn="l"/>
                <a:tab pos="3657600" algn="l"/>
                <a:tab pos="4114800" algn="l"/>
                <a:tab pos="4572000" algn="l"/>
                <a:tab pos="5029200" algn="l"/>
              </a:tabLst>
            </a:pPr>
            <a:r>
              <a:rPr lang="en" sz="2400">
                <a:latin typeface="Times New Roman" pitchFamily="18" charset="0"/>
                <a:ea typeface="Noto Sans SC Regular"/>
                <a:cs typeface="Noto Sans SC Regular"/>
              </a:rPr>
              <a:t>Takayashu arteritis</a:t>
            </a:r>
          </a:p>
          <a:p>
            <a:pPr marL="755650" lvl="1" indent="-287338">
              <a:spcBef>
                <a:spcPts val="675"/>
              </a:spcBef>
              <a:buFont typeface="Symbol" pitchFamily="18" charset="2"/>
              <a:buChar char=""/>
              <a:tabLst>
                <a:tab pos="355600" algn="l"/>
                <a:tab pos="457200" algn="l"/>
                <a:tab pos="914400" algn="l"/>
                <a:tab pos="1371600" algn="l"/>
                <a:tab pos="1828800" algn="l"/>
                <a:tab pos="2286000" algn="l"/>
                <a:tab pos="2743200" algn="l"/>
                <a:tab pos="3200400" algn="l"/>
                <a:tab pos="3657600" algn="l"/>
                <a:tab pos="4114800" algn="l"/>
                <a:tab pos="4572000" algn="l"/>
                <a:tab pos="5029200" algn="l"/>
              </a:tabLst>
            </a:pPr>
            <a:r>
              <a:rPr lang="en" sz="2400">
                <a:latin typeface="Times New Roman" pitchFamily="18" charset="0"/>
                <a:ea typeface="Noto Sans SC Regular"/>
                <a:cs typeface="Noto Sans SC Regular"/>
              </a:rPr>
              <a:t>Ulcerative colitis</a:t>
            </a:r>
          </a:p>
          <a:p>
            <a:pPr marL="755650" lvl="1" indent="-287338">
              <a:spcBef>
                <a:spcPts val="688"/>
              </a:spcBef>
              <a:buFont typeface="Symbol" pitchFamily="18" charset="2"/>
              <a:buChar char=""/>
              <a:tabLst>
                <a:tab pos="355600" algn="l"/>
                <a:tab pos="457200" algn="l"/>
                <a:tab pos="914400" algn="l"/>
                <a:tab pos="1371600" algn="l"/>
                <a:tab pos="1828800" algn="l"/>
                <a:tab pos="2286000" algn="l"/>
                <a:tab pos="2743200" algn="l"/>
                <a:tab pos="3200400" algn="l"/>
                <a:tab pos="3657600" algn="l"/>
                <a:tab pos="4114800" algn="l"/>
                <a:tab pos="4572000" algn="l"/>
                <a:tab pos="5029200" algn="l"/>
              </a:tabLst>
            </a:pPr>
            <a:r>
              <a:rPr lang="en" sz="2400">
                <a:latin typeface="Times New Roman" pitchFamily="18" charset="0"/>
                <a:ea typeface="Noto Sans SC Regular"/>
                <a:cs typeface="Noto Sans SC Regular"/>
              </a:rPr>
              <a:t>Psoriatic arthritis</a:t>
            </a:r>
          </a:p>
          <a:p>
            <a:pPr marL="755650" lvl="1" indent="-287338">
              <a:spcBef>
                <a:spcPts val="675"/>
              </a:spcBef>
              <a:buFont typeface="Symbol" pitchFamily="18" charset="2"/>
              <a:buChar char=""/>
              <a:tabLst>
                <a:tab pos="355600" algn="l"/>
                <a:tab pos="457200" algn="l"/>
                <a:tab pos="914400" algn="l"/>
                <a:tab pos="1371600" algn="l"/>
                <a:tab pos="1828800" algn="l"/>
                <a:tab pos="2286000" algn="l"/>
                <a:tab pos="2743200" algn="l"/>
                <a:tab pos="3200400" algn="l"/>
                <a:tab pos="3657600" algn="l"/>
                <a:tab pos="4114800" algn="l"/>
                <a:tab pos="4572000" algn="l"/>
                <a:tab pos="5029200" algn="l"/>
              </a:tabLst>
            </a:pPr>
            <a:r>
              <a:rPr lang="en" sz="2400">
                <a:latin typeface="Times New Roman" pitchFamily="18" charset="0"/>
                <a:ea typeface="Noto Sans SC Regular"/>
                <a:cs typeface="Noto Sans SC Regular"/>
              </a:rPr>
              <a:t>M. Bechterev</a:t>
            </a:r>
          </a:p>
          <a:p>
            <a:pPr marL="755650" lvl="1" indent="-287338">
              <a:spcBef>
                <a:spcPts val="688"/>
              </a:spcBef>
              <a:buFont typeface="Symbol" pitchFamily="18" charset="2"/>
              <a:buChar char=""/>
              <a:tabLst>
                <a:tab pos="355600" algn="l"/>
                <a:tab pos="457200" algn="l"/>
                <a:tab pos="914400" algn="l"/>
                <a:tab pos="1371600" algn="l"/>
                <a:tab pos="1828800" algn="l"/>
                <a:tab pos="2286000" algn="l"/>
                <a:tab pos="2743200" algn="l"/>
                <a:tab pos="3200400" algn="l"/>
                <a:tab pos="3657600" algn="l"/>
                <a:tab pos="4114800" algn="l"/>
                <a:tab pos="4572000" algn="l"/>
                <a:tab pos="5029200" algn="l"/>
              </a:tabLst>
            </a:pPr>
            <a:r>
              <a:rPr lang="en" sz="2400">
                <a:latin typeface="Times New Roman" pitchFamily="18" charset="0"/>
                <a:ea typeface="Noto Sans SC Regular"/>
                <a:cs typeface="Noto Sans SC Regular"/>
              </a:rPr>
              <a:t>Sy Reither</a:t>
            </a:r>
          </a:p>
        </p:txBody>
      </p:sp>
    </p:spTree>
  </p:cSld>
  <p:clrMapOvr>
    <a:masterClrMapping/>
  </p:clrMapOvr>
  <p:transition spd="slow"/>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a:xfrm>
            <a:off x="457200" y="76200"/>
            <a:ext cx="8229600" cy="1143000"/>
          </a:xfrm>
        </p:spPr>
        <p:txBody>
          <a:bodyPr/>
          <a:lstStyle/>
          <a:p>
            <a:pPr eaLnBrk="1" hangingPunct="1"/>
            <a:r>
              <a:rPr lang="en" dirty="0">
                <a:latin typeface="Times New Roman" pitchFamily="18" charset="0"/>
                <a:cs typeface="Times New Roman" pitchFamily="18" charset="0"/>
              </a:rPr>
              <a:t>Aortic stenosis</a:t>
            </a:r>
          </a:p>
        </p:txBody>
      </p:sp>
      <p:sp>
        <p:nvSpPr>
          <p:cNvPr id="7171" name="Content Placeholder 2"/>
          <p:cNvSpPr>
            <a:spLocks noGrp="1"/>
          </p:cNvSpPr>
          <p:nvPr>
            <p:ph idx="1"/>
          </p:nvPr>
        </p:nvSpPr>
        <p:spPr>
          <a:xfrm>
            <a:off x="457200" y="1371600"/>
            <a:ext cx="8229600" cy="4525963"/>
          </a:xfrm>
        </p:spPr>
        <p:txBody>
          <a:bodyPr/>
          <a:lstStyle/>
          <a:p>
            <a:pPr lvl="1" eaLnBrk="1" hangingPunct="1"/>
            <a:r>
              <a:rPr lang="en" sz="2600" dirty="0">
                <a:latin typeface="Times New Roman" pitchFamily="18" charset="0"/>
                <a:cs typeface="Times New Roman" pitchFamily="18" charset="0"/>
              </a:rPr>
              <a:t>Flow obstruction during LV systole through the aortic orifice</a:t>
            </a:r>
          </a:p>
          <a:p>
            <a:pPr lvl="1" eaLnBrk="1" hangingPunct="1"/>
            <a:r>
              <a:rPr lang="en" sz="2600" dirty="0">
                <a:latin typeface="Times New Roman" pitchFamily="18" charset="0"/>
                <a:cs typeface="Times New Roman" pitchFamily="18" charset="0"/>
              </a:rPr>
              <a:t>Depending on the location:</a:t>
            </a:r>
          </a:p>
          <a:p>
            <a:pPr marL="457200" lvl="1" indent="0" eaLnBrk="1" hangingPunct="1">
              <a:buNone/>
            </a:pPr>
            <a:r>
              <a:rPr lang="en" sz="2600" dirty="0">
                <a:latin typeface="Times New Roman" pitchFamily="18" charset="0"/>
                <a:cs typeface="Times New Roman" pitchFamily="18" charset="0"/>
              </a:rPr>
              <a:t>On the valve itself</a:t>
            </a:r>
          </a:p>
          <a:p>
            <a:pPr marL="457200" lvl="1" indent="0" eaLnBrk="1" hangingPunct="1">
              <a:buNone/>
            </a:pPr>
            <a:r>
              <a:rPr lang="en" sz="2600" dirty="0" err="1">
                <a:latin typeface="Times New Roman" pitchFamily="18" charset="0"/>
                <a:cs typeface="Times New Roman" pitchFamily="18" charset="0"/>
              </a:rPr>
              <a:t>Subvalvular</a:t>
            </a:r>
            <a:endParaRPr lang="en-US" sz="2600" dirty="0">
              <a:latin typeface="Times New Roman" pitchFamily="18" charset="0"/>
              <a:cs typeface="Times New Roman" pitchFamily="18" charset="0"/>
            </a:endParaRPr>
          </a:p>
          <a:p>
            <a:pPr marL="457200" lvl="1" indent="0" eaLnBrk="1" hangingPunct="1">
              <a:buNone/>
            </a:pPr>
            <a:r>
              <a:rPr lang="en" sz="2600" dirty="0">
                <a:latin typeface="Times New Roman" pitchFamily="18" charset="0"/>
                <a:cs typeface="Times New Roman" pitchFamily="18" charset="0"/>
              </a:rPr>
              <a:t>Supravalvular</a:t>
            </a:r>
          </a:p>
        </p:txBody>
      </p:sp>
      <p:cxnSp>
        <p:nvCxnSpPr>
          <p:cNvPr id="5" name="Straight Connector 4"/>
          <p:cNvCxnSpPr/>
          <p:nvPr/>
        </p:nvCxnSpPr>
        <p:spPr>
          <a:xfrm>
            <a:off x="457200" y="1219200"/>
            <a:ext cx="8229600" cy="0"/>
          </a:xfrm>
          <a:prstGeom prst="line">
            <a:avLst/>
          </a:prstGeom>
          <a:ln w="22225">
            <a:solidFill>
              <a:schemeClr val="accent2"/>
            </a:solidFill>
          </a:ln>
        </p:spPr>
        <p:style>
          <a:lnRef idx="1">
            <a:schemeClr val="accent1"/>
          </a:lnRef>
          <a:fillRef idx="0">
            <a:schemeClr val="accent1"/>
          </a:fillRef>
          <a:effectRef idx="0">
            <a:schemeClr val="accent1"/>
          </a:effectRef>
          <a:fontRef idx="minor">
            <a:schemeClr val="tx1"/>
          </a:fontRef>
        </p:style>
      </p:cxnSp>
      <p:pic>
        <p:nvPicPr>
          <p:cNvPr id="7173" name="Picture 2"/>
          <p:cNvPicPr>
            <a:picLocks noChangeAspect="1" noChangeArrowheads="1"/>
          </p:cNvPicPr>
          <p:nvPr/>
        </p:nvPicPr>
        <p:blipFill>
          <a:blip r:embed="rId2" cstate="print"/>
          <a:srcRect/>
          <a:stretch>
            <a:fillRect/>
          </a:stretch>
        </p:blipFill>
        <p:spPr bwMode="auto">
          <a:xfrm>
            <a:off x="4192588" y="3276600"/>
            <a:ext cx="4799012" cy="3433763"/>
          </a:xfrm>
          <a:prstGeom prst="rect">
            <a:avLst/>
          </a:prstGeom>
          <a:noFill/>
          <a:ln w="9525">
            <a:noFill/>
            <a:miter lim="800000"/>
            <a:headEnd/>
            <a:tailEnd/>
          </a:ln>
        </p:spPr>
      </p:pic>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1"/>
          <p:cNvSpPr>
            <a:spLocks noGrp="1" noChangeArrowheads="1"/>
          </p:cNvSpPr>
          <p:nvPr>
            <p:ph type="title" idx="4294967295"/>
          </p:nvPr>
        </p:nvSpPr>
        <p:spPr>
          <a:xfrm>
            <a:off x="381000" y="136525"/>
            <a:ext cx="8458200" cy="1158875"/>
          </a:xfrm>
        </p:spPr>
        <p:txBody>
          <a:bodyPr tIns="13320" rtlCol="0">
            <a:normAutofit fontScale="90000"/>
          </a:bodyPr>
          <a:lstStyle/>
          <a:p>
            <a:pPr marL="12700" eaLnBrk="1" fontAlgn="auto" hangingPunct="1">
              <a:spcBef>
                <a:spcPts val="113"/>
              </a:spcBef>
              <a:spcAft>
                <a:spcPts val="0"/>
              </a:spcAft>
              <a:tabLst>
                <a:tab pos="5421313" algn="l"/>
                <a:tab pos="5486400" algn="l"/>
                <a:tab pos="5943600" algn="l"/>
                <a:tab pos="6400800" algn="l"/>
                <a:tab pos="6858000" algn="l"/>
                <a:tab pos="7315200" algn="l"/>
              </a:tabLst>
              <a:defRPr/>
            </a:pPr>
            <a:r>
              <a:rPr lang="en" b="1" dirty="0">
                <a:latin typeface="Times New Roman" pitchFamily="18" charset="0"/>
              </a:rPr>
              <a:t>DISEASES </a:t>
            </a:r>
            <a:r>
              <a:rPr lang="sr-Cyrl-RS" b="1" dirty="0">
                <a:latin typeface="Times New Roman" pitchFamily="18" charset="0"/>
              </a:rPr>
              <a:t/>
            </a:r>
            <a:br>
              <a:rPr lang="sr-Cyrl-RS" b="1" dirty="0">
                <a:latin typeface="Times New Roman" pitchFamily="18" charset="0"/>
              </a:rPr>
            </a:br>
            <a:r>
              <a:rPr lang="en" b="1" dirty="0">
                <a:latin typeface="Times New Roman" pitchFamily="18" charset="0"/>
              </a:rPr>
              <a:t>OF THE PERIPHERAL ARTERIES</a:t>
            </a:r>
          </a:p>
        </p:txBody>
      </p:sp>
      <p:sp>
        <p:nvSpPr>
          <p:cNvPr id="63491" name="Rectangle 2"/>
          <p:cNvSpPr>
            <a:spLocks noChangeArrowheads="1"/>
          </p:cNvSpPr>
          <p:nvPr/>
        </p:nvSpPr>
        <p:spPr bwMode="auto">
          <a:xfrm>
            <a:off x="307975" y="1219200"/>
            <a:ext cx="8378825" cy="5026025"/>
          </a:xfrm>
          <a:prstGeom prst="rect">
            <a:avLst/>
          </a:prstGeom>
          <a:noFill/>
          <a:ln w="9525">
            <a:noFill/>
            <a:round/>
            <a:headEnd/>
            <a:tailEnd/>
          </a:ln>
        </p:spPr>
        <p:txBody>
          <a:bodyPr lIns="0" tIns="85680" rIns="0" bIns="0">
            <a:spAutoFit/>
          </a:bodyPr>
          <a:lstStyle/>
          <a:p>
            <a:pPr marL="355600" indent="-342900">
              <a:spcBef>
                <a:spcPts val="688"/>
              </a:spcBef>
              <a:buClr>
                <a:schemeClr val="tx1"/>
              </a:buClr>
              <a:buFont typeface="Times New Roman" pitchFamily="18" charset="0"/>
              <a:buChar char="•"/>
              <a:tabLst>
                <a:tab pos="35560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Lst>
            </a:pPr>
            <a:r>
              <a:rPr lang="en" sz="2400" b="1" dirty="0">
                <a:latin typeface="Times New Roman" pitchFamily="18" charset="0"/>
                <a:ea typeface="Noto Sans SC Regular"/>
                <a:cs typeface="Noto Sans SC Regular"/>
              </a:rPr>
              <a:t>Occlusive diseases of peripheral arteries</a:t>
            </a:r>
          </a:p>
          <a:p>
            <a:pPr marL="355600" indent="-342900">
              <a:spcBef>
                <a:spcPts val="688"/>
              </a:spcBef>
              <a:buClr>
                <a:schemeClr val="tx1"/>
              </a:buClr>
              <a:buFont typeface="Times New Roman" pitchFamily="18" charset="0"/>
              <a:buChar char="•"/>
              <a:tabLst>
                <a:tab pos="35560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Lst>
            </a:pPr>
            <a:r>
              <a:rPr lang="en" sz="2400" b="1" dirty="0">
                <a:solidFill>
                  <a:srgbClr val="FF0000"/>
                </a:solidFill>
                <a:latin typeface="Times New Roman" pitchFamily="18" charset="0"/>
                <a:ea typeface="Noto Sans SC Regular"/>
                <a:cs typeface="Noto Sans SC Regular"/>
              </a:rPr>
              <a:t>Acute occlusion</a:t>
            </a:r>
          </a:p>
          <a:p>
            <a:pPr marL="355600" indent="-342900">
              <a:spcBef>
                <a:spcPts val="588"/>
              </a:spcBef>
              <a:buFont typeface="Times New Roman" pitchFamily="18" charset="0"/>
              <a:buChar char="•"/>
              <a:tabLst>
                <a:tab pos="35560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Lst>
            </a:pPr>
            <a:r>
              <a:rPr lang="en" sz="2400" dirty="0">
                <a:latin typeface="Times New Roman" pitchFamily="18" charset="0"/>
                <a:ea typeface="Noto Sans SC Regular"/>
                <a:cs typeface="Noto Sans SC Regular"/>
              </a:rPr>
              <a:t>Etiology:</a:t>
            </a:r>
          </a:p>
          <a:p>
            <a:pPr marL="355600" indent="-342900">
              <a:spcBef>
                <a:spcPts val="588"/>
              </a:spcBef>
              <a:tabLst>
                <a:tab pos="35560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Lst>
            </a:pPr>
            <a:r>
              <a:rPr lang="en" sz="2400" dirty="0">
                <a:latin typeface="Times New Roman" pitchFamily="18" charset="0"/>
                <a:ea typeface="Noto Sans SC Regular"/>
                <a:cs typeface="Noto Sans SC Regular"/>
              </a:rPr>
              <a:t> </a:t>
            </a:r>
            <a:r>
              <a:rPr lang="en" sz="2400" b="1" dirty="0">
                <a:latin typeface="Times New Roman" pitchFamily="18" charset="0"/>
                <a:ea typeface="Noto Sans SC Regular"/>
                <a:cs typeface="Noto Sans SC Regular"/>
              </a:rPr>
              <a:t>a) Embolism:</a:t>
            </a:r>
          </a:p>
          <a:p>
            <a:pPr marL="755650" lvl="1" indent="-287338">
              <a:spcBef>
                <a:spcPts val="500"/>
              </a:spcBef>
              <a:buFont typeface="Symbol" pitchFamily="18" charset="2"/>
              <a:buChar char=""/>
              <a:tabLst>
                <a:tab pos="35560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Lst>
            </a:pPr>
            <a:r>
              <a:rPr lang="en" sz="2000" dirty="0">
                <a:latin typeface="Times New Roman" pitchFamily="18" charset="0"/>
                <a:ea typeface="Noto Sans SC Regular"/>
                <a:cs typeface="Noto Sans SC Regular"/>
              </a:rPr>
              <a:t>thrombus localized in the heart (heart failure, AMI, LV aneurysm, atrial fibrillation)</a:t>
            </a:r>
          </a:p>
          <a:p>
            <a:pPr marL="755650" lvl="1" indent="-287338">
              <a:spcBef>
                <a:spcPts val="500"/>
              </a:spcBef>
              <a:buFont typeface="Symbol" pitchFamily="18" charset="2"/>
              <a:buChar char=""/>
              <a:tabLst>
                <a:tab pos="35560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Lst>
            </a:pPr>
            <a:r>
              <a:rPr lang="en" sz="2000" dirty="0">
                <a:latin typeface="Times New Roman" pitchFamily="18" charset="0"/>
                <a:ea typeface="Noto Sans SC Regular"/>
                <a:cs typeface="Noto Sans SC Regular"/>
              </a:rPr>
              <a:t>extracardiac thrombus (aorta and peripheral artery aneurysms)</a:t>
            </a:r>
          </a:p>
          <a:p>
            <a:pPr marL="755650" lvl="1" indent="-287338">
              <a:spcBef>
                <a:spcPts val="488"/>
              </a:spcBef>
              <a:buFont typeface="Symbol" pitchFamily="18" charset="2"/>
              <a:buChar char=""/>
              <a:tabLst>
                <a:tab pos="35560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Lst>
            </a:pPr>
            <a:r>
              <a:rPr lang="en" sz="2000" dirty="0">
                <a:latin typeface="Times New Roman" pitchFamily="18" charset="0"/>
                <a:ea typeface="Noto Sans SC Regular"/>
                <a:cs typeface="Noto Sans SC Regular"/>
              </a:rPr>
              <a:t>septic embolism (fibrin and fibrin strands containing bacteria during subacute bacterial endocarditis)</a:t>
            </a:r>
          </a:p>
          <a:p>
            <a:pPr marL="755650" lvl="1" indent="-287338">
              <a:spcBef>
                <a:spcPts val="488"/>
              </a:spcBef>
              <a:buFont typeface="Symbol" pitchFamily="18" charset="2"/>
              <a:buChar char=""/>
              <a:tabLst>
                <a:tab pos="35560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Lst>
            </a:pPr>
            <a:r>
              <a:rPr lang="en" sz="2000" dirty="0">
                <a:latin typeface="Times New Roman" pitchFamily="18" charset="0"/>
                <a:ea typeface="Noto Sans SC Regular"/>
                <a:cs typeface="Noto Sans SC Regular"/>
              </a:rPr>
              <a:t>calcium salts (valvular defects with calcification)</a:t>
            </a:r>
          </a:p>
          <a:p>
            <a:pPr marL="755650" lvl="1" indent="-287338">
              <a:spcBef>
                <a:spcPts val="488"/>
              </a:spcBef>
              <a:buFont typeface="Symbol" pitchFamily="18" charset="2"/>
              <a:buChar char=""/>
              <a:tabLst>
                <a:tab pos="35560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Lst>
            </a:pPr>
            <a:r>
              <a:rPr lang="en" sz="2000" dirty="0">
                <a:latin typeface="Times New Roman" pitchFamily="18" charset="0"/>
                <a:ea typeface="Noto Sans SC Regular"/>
                <a:cs typeface="Noto Sans SC Regular"/>
              </a:rPr>
              <a:t>tumors (myxoma LA)</a:t>
            </a:r>
          </a:p>
          <a:p>
            <a:pPr marL="755650" lvl="1" indent="-287338">
              <a:spcBef>
                <a:spcPts val="488"/>
              </a:spcBef>
              <a:buFont typeface="Symbol" pitchFamily="18" charset="2"/>
              <a:buChar char=""/>
              <a:tabLst>
                <a:tab pos="35560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Lst>
            </a:pPr>
            <a:r>
              <a:rPr lang="en" sz="2000" dirty="0">
                <a:latin typeface="Times New Roman" pitchFamily="18" charset="0"/>
                <a:ea typeface="Noto Sans SC Regular"/>
                <a:cs typeface="Noto Sans SC Regular"/>
              </a:rPr>
              <a:t>fatty tissue (fracture of long bones)</a:t>
            </a:r>
          </a:p>
          <a:p>
            <a:pPr marL="755650" lvl="1" indent="-287338">
              <a:spcBef>
                <a:spcPts val="488"/>
              </a:spcBef>
              <a:buFont typeface="Symbol" pitchFamily="18" charset="2"/>
              <a:buChar char=""/>
              <a:tabLst>
                <a:tab pos="35560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Lst>
            </a:pPr>
            <a:r>
              <a:rPr lang="en" sz="2000" dirty="0">
                <a:latin typeface="Times New Roman" pitchFamily="18" charset="0"/>
                <a:ea typeface="Noto Sans SC Regular"/>
                <a:cs typeface="Noto Sans SC Regular"/>
              </a:rPr>
              <a:t>air (air embolism)</a:t>
            </a:r>
          </a:p>
        </p:txBody>
      </p:sp>
    </p:spTree>
  </p:cSld>
  <p:clrMapOvr>
    <a:masterClrMapping/>
  </p:clrMapOvr>
  <p:transition spd="slow"/>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ChangeArrowheads="1"/>
          </p:cNvSpPr>
          <p:nvPr/>
        </p:nvSpPr>
        <p:spPr bwMode="auto">
          <a:xfrm>
            <a:off x="384175" y="1522413"/>
            <a:ext cx="8455025" cy="2857778"/>
          </a:xfrm>
          <a:prstGeom prst="rect">
            <a:avLst/>
          </a:prstGeom>
          <a:noFill/>
          <a:ln w="9525" cap="flat">
            <a:noFill/>
            <a:round/>
            <a:headEnd/>
            <a:tailEnd/>
          </a:ln>
          <a:effectLst/>
        </p:spPr>
        <p:txBody>
          <a:bodyPr lIns="0" tIns="109800" rIns="0" bIns="0">
            <a:spAutoFit/>
          </a:bodyPr>
          <a:lstStyle/>
          <a:p>
            <a:pPr marL="355600" indent="-342900" fontAlgn="auto">
              <a:spcBef>
                <a:spcPts val="875"/>
              </a:spcBef>
              <a:spcAft>
                <a:spcPts val="0"/>
              </a:spcAft>
              <a:buClr>
                <a:schemeClr val="tx1"/>
              </a:buClr>
              <a:buFont typeface="Times New Roman" pitchFamily="18" charset="0"/>
              <a:buChar char="•"/>
              <a:tabLst>
                <a:tab pos="355600" algn="l"/>
                <a:tab pos="35560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pPr>
            <a:r>
              <a:rPr lang="en" sz="2800" b="1" dirty="0">
                <a:latin typeface="Times New Roman" pitchFamily="18" charset="0"/>
                <a:ea typeface="Noto Sans SC Regular" charset="0"/>
                <a:cs typeface="Noto Sans SC Regular" charset="0"/>
              </a:rPr>
              <a:t>Occlusive diseases of peripheral arteries</a:t>
            </a:r>
            <a:endParaRPr lang="sr-Cyrl-RS" sz="2800" b="1" dirty="0">
              <a:latin typeface="Times New Roman" pitchFamily="18" charset="0"/>
              <a:ea typeface="Noto Sans SC Regular" charset="0"/>
              <a:cs typeface="Noto Sans SC Regular" charset="0"/>
            </a:endParaRPr>
          </a:p>
          <a:p>
            <a:pPr marL="355600" indent="-342900" fontAlgn="auto">
              <a:spcBef>
                <a:spcPts val="875"/>
              </a:spcBef>
              <a:spcAft>
                <a:spcPts val="0"/>
              </a:spcAft>
              <a:buClr>
                <a:schemeClr val="tx1"/>
              </a:buClr>
              <a:buFont typeface="Times New Roman" pitchFamily="18" charset="0"/>
              <a:buChar char="•"/>
              <a:tabLst>
                <a:tab pos="355600" algn="l"/>
                <a:tab pos="35560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pPr>
            <a:r>
              <a:rPr lang="en" sz="2800" b="1" dirty="0" err="1">
                <a:solidFill>
                  <a:srgbClr val="FF0000"/>
                </a:solidFill>
                <a:latin typeface="Times New Roman" pitchFamily="18" charset="0"/>
                <a:ea typeface="Noto Sans SC Regular" charset="0"/>
                <a:cs typeface="Noto Sans SC Regular" charset="0"/>
              </a:rPr>
              <a:t>Acute</a:t>
            </a:r>
            <a:r>
              <a:rPr lang="en" sz="2800" b="1" dirty="0">
                <a:solidFill>
                  <a:srgbClr val="FF0000"/>
                </a:solidFill>
                <a:latin typeface="Times New Roman" pitchFamily="18" charset="0"/>
                <a:ea typeface="Noto Sans SC Regular" charset="0"/>
                <a:cs typeface="Noto Sans SC Regular" charset="0"/>
              </a:rPr>
              <a:t> </a:t>
            </a:r>
            <a:r>
              <a:rPr lang="en" sz="2800" b="1" dirty="0" err="1">
                <a:solidFill>
                  <a:srgbClr val="FF0000"/>
                </a:solidFill>
                <a:latin typeface="Times New Roman" pitchFamily="18" charset="0"/>
                <a:ea typeface="Noto Sans SC Regular" charset="0"/>
                <a:cs typeface="Noto Sans SC Regular" charset="0"/>
              </a:rPr>
              <a:t>occlusion</a:t>
            </a:r>
            <a:endParaRPr lang="sr-Cyrl-RS" sz="2800" b="1" dirty="0">
              <a:solidFill>
                <a:srgbClr val="FF0000"/>
              </a:solidFill>
              <a:latin typeface="Times New Roman" pitchFamily="18" charset="0"/>
              <a:ea typeface="Noto Sans SC Regular" charset="0"/>
              <a:cs typeface="Noto Sans SC Regular" charset="0"/>
            </a:endParaRPr>
          </a:p>
          <a:p>
            <a:pPr marL="355600" indent="-342900" fontAlgn="auto">
              <a:spcBef>
                <a:spcPts val="875"/>
              </a:spcBef>
              <a:spcAft>
                <a:spcPts val="0"/>
              </a:spcAft>
              <a:buClr>
                <a:schemeClr val="tx1"/>
              </a:buClr>
              <a:buFont typeface="Times New Roman" pitchFamily="18" charset="0"/>
              <a:buChar char="•"/>
              <a:tabLst>
                <a:tab pos="355600" algn="l"/>
                <a:tab pos="35560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pPr>
            <a:r>
              <a:rPr lang="en" sz="2800" dirty="0" err="1">
                <a:latin typeface="Times New Roman" pitchFamily="18" charset="0"/>
                <a:ea typeface="Noto Sans SC Regular" charset="0"/>
                <a:cs typeface="Noto Sans SC Regular" charset="0"/>
              </a:rPr>
              <a:t>Etiology </a:t>
            </a:r>
            <a:r>
              <a:rPr lang="en" sz="2800" dirty="0">
                <a:latin typeface="Times New Roman" pitchFamily="18" charset="0"/>
                <a:ea typeface="Noto Sans SC Regular" charset="0"/>
                <a:cs typeface="Noto Sans SC Regular" charset="0"/>
              </a:rPr>
              <a:t>:</a:t>
            </a:r>
            <a:endParaRPr lang="sr-Cyrl-RS" sz="2800" dirty="0">
              <a:latin typeface="Times New Roman" pitchFamily="18" charset="0"/>
              <a:ea typeface="Noto Sans SC Regular" charset="0"/>
              <a:cs typeface="Noto Sans SC Regular" charset="0"/>
            </a:endParaRPr>
          </a:p>
          <a:p>
            <a:pPr marL="527050" indent="-514350" fontAlgn="auto">
              <a:spcBef>
                <a:spcPts val="875"/>
              </a:spcBef>
              <a:spcAft>
                <a:spcPts val="0"/>
              </a:spcAft>
              <a:buClr>
                <a:schemeClr val="tx1"/>
              </a:buClr>
              <a:buFont typeface="+mj-lt"/>
              <a:buAutoNum type="alphaLcParenR" startAt="2"/>
              <a:tabLst>
                <a:tab pos="355600" algn="l"/>
                <a:tab pos="35560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pPr>
            <a:r>
              <a:rPr lang="en" sz="2400" b="1" dirty="0">
                <a:latin typeface="Times New Roman" pitchFamily="18" charset="0"/>
                <a:ea typeface="Noto Sans SC Regular" charset="0"/>
                <a:cs typeface="Noto Sans SC Regular" charset="0"/>
              </a:rPr>
              <a:t>thrombosis </a:t>
            </a:r>
            <a:r>
              <a:rPr lang="en" sz="2400" dirty="0">
                <a:latin typeface="Times New Roman" pitchFamily="18" charset="0"/>
                <a:ea typeface="Noto Sans SC Regular" charset="0"/>
                <a:cs typeface="Noto Sans SC Regular" charset="0"/>
              </a:rPr>
              <a:t>on the complicated (unstable) atheromatous plaque and thrombosis on the intact blood vessel IBS - heart, CVB - brain ( due to dehydration, use of oral contraceptives ).</a:t>
            </a:r>
          </a:p>
        </p:txBody>
      </p:sp>
      <p:sp>
        <p:nvSpPr>
          <p:cNvPr id="5" name="Rectangle 1"/>
          <p:cNvSpPr>
            <a:spLocks noGrp="1" noChangeArrowheads="1"/>
          </p:cNvSpPr>
          <p:nvPr>
            <p:ph type="title" idx="4294967295"/>
          </p:nvPr>
        </p:nvSpPr>
        <p:spPr>
          <a:xfrm>
            <a:off x="381000" y="228600"/>
            <a:ext cx="8458200" cy="1158875"/>
          </a:xfrm>
        </p:spPr>
        <p:txBody>
          <a:bodyPr tIns="13320" rtlCol="0">
            <a:normAutofit fontScale="90000"/>
          </a:bodyPr>
          <a:lstStyle/>
          <a:p>
            <a:pPr marL="12700" eaLnBrk="1" fontAlgn="auto" hangingPunct="1">
              <a:spcBef>
                <a:spcPts val="113"/>
              </a:spcBef>
              <a:spcAft>
                <a:spcPts val="0"/>
              </a:spcAft>
              <a:tabLst>
                <a:tab pos="5421313" algn="l"/>
                <a:tab pos="5486400" algn="l"/>
                <a:tab pos="5943600" algn="l"/>
                <a:tab pos="6400800" algn="l"/>
                <a:tab pos="6858000" algn="l"/>
                <a:tab pos="7315200" algn="l"/>
              </a:tabLst>
              <a:defRPr/>
            </a:pPr>
            <a:r>
              <a:rPr lang="en" b="1" dirty="0">
                <a:latin typeface="Times New Roman" pitchFamily="18" charset="0"/>
              </a:rPr>
              <a:t>DISEASES </a:t>
            </a:r>
            <a:r>
              <a:rPr lang="sr-Cyrl-RS" b="1" dirty="0">
                <a:latin typeface="Times New Roman" pitchFamily="18" charset="0"/>
              </a:rPr>
              <a:t/>
            </a:r>
            <a:br>
              <a:rPr lang="sr-Cyrl-RS" b="1" dirty="0">
                <a:latin typeface="Times New Roman" pitchFamily="18" charset="0"/>
              </a:rPr>
            </a:br>
            <a:r>
              <a:rPr lang="en" b="1" dirty="0">
                <a:latin typeface="Times New Roman" pitchFamily="18" charset="0"/>
              </a:rPr>
              <a:t>OF THE PERIPHERAL ARTERIES</a:t>
            </a:r>
          </a:p>
        </p:txBody>
      </p:sp>
    </p:spTree>
  </p:cSld>
  <p:clrMapOvr>
    <a:masterClrMapping/>
  </p:clrMapOvr>
  <p:transition spd="slow"/>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ChangeArrowheads="1"/>
          </p:cNvSpPr>
          <p:nvPr/>
        </p:nvSpPr>
        <p:spPr bwMode="auto">
          <a:xfrm>
            <a:off x="79375" y="1447800"/>
            <a:ext cx="8836025" cy="4724400"/>
          </a:xfrm>
          <a:prstGeom prst="rect">
            <a:avLst/>
          </a:prstGeom>
          <a:noFill/>
          <a:ln w="9525" cap="flat">
            <a:noFill/>
            <a:round/>
            <a:headEnd/>
            <a:tailEnd/>
          </a:ln>
          <a:effectLst/>
        </p:spPr>
        <p:txBody>
          <a:bodyPr lIns="0" tIns="79200" rIns="0" bIns="0">
            <a:spAutoFit/>
          </a:bodyPr>
          <a:lstStyle/>
          <a:p>
            <a:pPr marL="355600" indent="-342900" fontAlgn="auto">
              <a:spcBef>
                <a:spcPts val="638"/>
              </a:spcBef>
              <a:spcAft>
                <a:spcPts val="0"/>
              </a:spcAft>
              <a:buClr>
                <a:schemeClr val="tx1"/>
              </a:buClr>
              <a:buFont typeface="Times New Roman" pitchFamily="18" charset="0"/>
              <a:buChar char="•"/>
              <a:tabLst>
                <a:tab pos="355600" algn="l"/>
                <a:tab pos="35560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pPr>
            <a:r>
              <a:rPr lang="en" sz="2000" b="1" dirty="0">
                <a:latin typeface="Times New Roman" pitchFamily="18" charset="0"/>
                <a:ea typeface="Noto Sans SC Regular" charset="0"/>
                <a:cs typeface="Noto Sans SC Regular" charset="0"/>
              </a:rPr>
              <a:t>Occlusive diseases of peripheral arteries</a:t>
            </a:r>
            <a:endParaRPr lang="sr-Cyrl-RS" sz="2000" b="1" dirty="0">
              <a:latin typeface="Times New Roman" pitchFamily="18" charset="0"/>
              <a:ea typeface="Noto Sans SC Regular" charset="0"/>
              <a:cs typeface="Noto Sans SC Regular" charset="0"/>
            </a:endParaRPr>
          </a:p>
          <a:p>
            <a:pPr marL="355600" indent="-342900" fontAlgn="auto">
              <a:spcBef>
                <a:spcPts val="638"/>
              </a:spcBef>
              <a:spcAft>
                <a:spcPts val="0"/>
              </a:spcAft>
              <a:buClr>
                <a:schemeClr val="tx1"/>
              </a:buClr>
              <a:buFont typeface="Times New Roman" pitchFamily="18" charset="0"/>
              <a:buChar char="•"/>
              <a:tabLst>
                <a:tab pos="355600" algn="l"/>
                <a:tab pos="35560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pPr>
            <a:r>
              <a:rPr lang="en" sz="2000" b="1" dirty="0" err="1">
                <a:solidFill>
                  <a:srgbClr val="FF0000"/>
                </a:solidFill>
                <a:latin typeface="Times New Roman" pitchFamily="18" charset="0"/>
                <a:ea typeface="Noto Sans SC Regular" charset="0"/>
                <a:cs typeface="Noto Sans SC Regular" charset="0"/>
              </a:rPr>
              <a:t>Chronic</a:t>
            </a:r>
            <a:r>
              <a:rPr lang="en" sz="2000" b="1" dirty="0">
                <a:solidFill>
                  <a:srgbClr val="FF0000"/>
                </a:solidFill>
                <a:latin typeface="Times New Roman" pitchFamily="18" charset="0"/>
                <a:ea typeface="Noto Sans SC Regular" charset="0"/>
                <a:cs typeface="Noto Sans SC Regular" charset="0"/>
              </a:rPr>
              <a:t> </a:t>
            </a:r>
            <a:r>
              <a:rPr lang="en" sz="2000" b="1" dirty="0" err="1">
                <a:solidFill>
                  <a:srgbClr val="FF0000"/>
                </a:solidFill>
                <a:latin typeface="Times New Roman" pitchFamily="18" charset="0"/>
                <a:ea typeface="Noto Sans SC Regular" charset="0"/>
                <a:cs typeface="Noto Sans SC Regular" charset="0"/>
              </a:rPr>
              <a:t>occlusion </a:t>
            </a:r>
            <a:r>
              <a:rPr lang="en" sz="2000" b="1" dirty="0">
                <a:solidFill>
                  <a:srgbClr val="FF0000"/>
                </a:solidFill>
                <a:latin typeface="Times New Roman" pitchFamily="18" charset="0"/>
                <a:ea typeface="Noto Sans SC Regular" charset="0"/>
                <a:cs typeface="Noto Sans SC Regular" charset="0"/>
              </a:rPr>
              <a:t>:</a:t>
            </a:r>
            <a:endParaRPr lang="sr-Cyrl-RS" sz="2000" b="1" dirty="0">
              <a:solidFill>
                <a:srgbClr val="FF0000"/>
              </a:solidFill>
              <a:latin typeface="Times New Roman" pitchFamily="18" charset="0"/>
              <a:ea typeface="Noto Sans SC Regular" charset="0"/>
              <a:cs typeface="Noto Sans SC Regular" charset="0"/>
            </a:endParaRPr>
          </a:p>
          <a:p>
            <a:pPr marL="355600" indent="-342900" fontAlgn="auto">
              <a:spcBef>
                <a:spcPts val="638"/>
              </a:spcBef>
              <a:spcAft>
                <a:spcPts val="0"/>
              </a:spcAft>
              <a:buClr>
                <a:schemeClr val="tx1"/>
              </a:buClr>
              <a:buFont typeface="Times New Roman" pitchFamily="18" charset="0"/>
              <a:buChar char="•"/>
              <a:tabLst>
                <a:tab pos="355600" algn="l"/>
                <a:tab pos="35560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pPr>
            <a:r>
              <a:rPr lang="en" sz="2000" b="1" dirty="0">
                <a:latin typeface="Times New Roman" pitchFamily="18" charset="0"/>
                <a:ea typeface="Noto Sans SC Regular" charset="0"/>
                <a:cs typeface="Noto Sans SC Regular" charset="0"/>
              </a:rPr>
              <a:t>Obliterating atherosclerosis </a:t>
            </a:r>
            <a:r>
              <a:rPr lang="en" sz="2000" dirty="0">
                <a:latin typeface="Times New Roman" pitchFamily="18" charset="0"/>
                <a:ea typeface="Noto Sans SC Regular" charset="0"/>
                <a:cs typeface="Noto Sans SC Regular" charset="0"/>
              </a:rPr>
              <a:t>(Atherosclerosis obliterans ) which is defined as narrowing of the terminal aorta and its branches by atheromatous plaque</a:t>
            </a:r>
            <a:endParaRPr lang="en-US" sz="2000" dirty="0">
              <a:latin typeface="Times New Roman" pitchFamily="18" charset="0"/>
              <a:ea typeface="Noto Sans SC Regular" charset="0"/>
              <a:cs typeface="Noto Sans SC Regular" charset="0"/>
            </a:endParaRPr>
          </a:p>
          <a:p>
            <a:pPr marL="755650" lvl="1" indent="-287338" fontAlgn="auto">
              <a:spcBef>
                <a:spcPts val="438"/>
              </a:spcBef>
              <a:spcAft>
                <a:spcPts val="0"/>
              </a:spcAft>
              <a:buFont typeface="Symbol" pitchFamily="18" charset="2"/>
              <a:buChar char=""/>
              <a:tabLst>
                <a:tab pos="355600" algn="l"/>
                <a:tab pos="35560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pPr>
            <a:r>
              <a:rPr lang="en" sz="2000" dirty="0">
                <a:latin typeface="Times New Roman" pitchFamily="18" charset="0"/>
                <a:ea typeface="Noto Sans SC Regular" charset="0"/>
                <a:cs typeface="Noto Sans SC Regular" charset="0"/>
              </a:rPr>
              <a:t>Stages in the development of atheromatous plaque :</a:t>
            </a:r>
          </a:p>
          <a:p>
            <a:pPr marL="1155700" lvl="2" fontAlgn="auto">
              <a:spcBef>
                <a:spcPts val="363"/>
              </a:spcBef>
              <a:spcAft>
                <a:spcPts val="0"/>
              </a:spcAft>
              <a:buFont typeface="Symbol" pitchFamily="18" charset="2"/>
              <a:buChar char=""/>
              <a:tabLst>
                <a:tab pos="355600" algn="l"/>
                <a:tab pos="35560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pPr>
            <a:r>
              <a:rPr lang="en" sz="2000" dirty="0" err="1">
                <a:latin typeface="Times New Roman" pitchFamily="18" charset="0"/>
                <a:ea typeface="Noto Sans SC Regular" charset="0"/>
                <a:cs typeface="Noto Sans SC Regular" charset="0"/>
              </a:rPr>
              <a:t>Endothelial</a:t>
            </a:r>
            <a:r>
              <a:rPr lang="en" sz="2000" dirty="0">
                <a:latin typeface="Times New Roman" pitchFamily="18" charset="0"/>
                <a:ea typeface="Noto Sans SC Regular" charset="0"/>
                <a:cs typeface="Noto Sans SC Regular" charset="0"/>
              </a:rPr>
              <a:t> </a:t>
            </a:r>
            <a:r>
              <a:rPr lang="en" sz="2000" dirty="0" err="1">
                <a:latin typeface="Times New Roman" pitchFamily="18" charset="0"/>
                <a:ea typeface="Noto Sans SC Regular" charset="0"/>
                <a:cs typeface="Noto Sans SC Regular" charset="0"/>
              </a:rPr>
              <a:t>dysfunction</a:t>
            </a:r>
            <a:endParaRPr lang="en-US" sz="2000" dirty="0">
              <a:latin typeface="Times New Roman" pitchFamily="18" charset="0"/>
              <a:ea typeface="Noto Sans SC Regular" charset="0"/>
              <a:cs typeface="Noto Sans SC Regular" charset="0"/>
            </a:endParaRPr>
          </a:p>
          <a:p>
            <a:pPr marL="1155700" lvl="2" fontAlgn="auto">
              <a:spcBef>
                <a:spcPts val="350"/>
              </a:spcBef>
              <a:spcAft>
                <a:spcPts val="0"/>
              </a:spcAft>
              <a:buFont typeface="Symbol" pitchFamily="18" charset="2"/>
              <a:buChar char=""/>
              <a:tabLst>
                <a:tab pos="355600" algn="l"/>
                <a:tab pos="35560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pPr>
            <a:r>
              <a:rPr lang="en" sz="2000" dirty="0" err="1">
                <a:latin typeface="Times New Roman" pitchFamily="18" charset="0"/>
                <a:ea typeface="Noto Sans SC Regular" charset="0"/>
                <a:cs typeface="Noto Sans SC Regular" charset="0"/>
              </a:rPr>
              <a:t>Fatty</a:t>
            </a:r>
            <a:r>
              <a:rPr lang="en" sz="2000" dirty="0">
                <a:latin typeface="Times New Roman" pitchFamily="18" charset="0"/>
                <a:ea typeface="Noto Sans SC Regular" charset="0"/>
                <a:cs typeface="Noto Sans SC Regular" charset="0"/>
              </a:rPr>
              <a:t> </a:t>
            </a:r>
            <a:r>
              <a:rPr lang="en" sz="2000" dirty="0" err="1">
                <a:latin typeface="Times New Roman" pitchFamily="18" charset="0"/>
                <a:ea typeface="Noto Sans SC Regular" charset="0"/>
                <a:cs typeface="Noto Sans SC Regular" charset="0"/>
              </a:rPr>
              <a:t>stripes</a:t>
            </a:r>
            <a:endParaRPr lang="en-US" sz="2000" dirty="0">
              <a:latin typeface="Times New Roman" pitchFamily="18" charset="0"/>
              <a:ea typeface="Noto Sans SC Regular" charset="0"/>
              <a:cs typeface="Noto Sans SC Regular" charset="0"/>
            </a:endParaRPr>
          </a:p>
          <a:p>
            <a:pPr marL="1155700" lvl="2" fontAlgn="auto">
              <a:spcBef>
                <a:spcPts val="350"/>
              </a:spcBef>
              <a:spcAft>
                <a:spcPts val="0"/>
              </a:spcAft>
              <a:buFont typeface="Symbol" pitchFamily="18" charset="2"/>
              <a:buChar char=""/>
              <a:tabLst>
                <a:tab pos="355600" algn="l"/>
                <a:tab pos="35560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pPr>
            <a:r>
              <a:rPr lang="en" sz="2000" dirty="0" err="1">
                <a:latin typeface="Times New Roman" pitchFamily="18" charset="0"/>
                <a:ea typeface="Noto Sans SC Regular" charset="0"/>
                <a:cs typeface="Noto Sans SC Regular" charset="0"/>
              </a:rPr>
              <a:t>Transitional</a:t>
            </a:r>
            <a:r>
              <a:rPr lang="en" sz="2000" dirty="0">
                <a:latin typeface="Times New Roman" pitchFamily="18" charset="0"/>
                <a:ea typeface="Noto Sans SC Regular" charset="0"/>
                <a:cs typeface="Noto Sans SC Regular" charset="0"/>
              </a:rPr>
              <a:t> </a:t>
            </a:r>
            <a:r>
              <a:rPr lang="en" sz="2000" dirty="0" err="1">
                <a:latin typeface="Times New Roman" pitchFamily="18" charset="0"/>
                <a:ea typeface="Noto Sans SC Regular" charset="0"/>
                <a:cs typeface="Noto Sans SC Regular" charset="0"/>
              </a:rPr>
              <a:t>lesion</a:t>
            </a:r>
            <a:endParaRPr lang="en-US" sz="2000" dirty="0">
              <a:latin typeface="Times New Roman" pitchFamily="18" charset="0"/>
              <a:ea typeface="Noto Sans SC Regular" charset="0"/>
              <a:cs typeface="Noto Sans SC Regular" charset="0"/>
            </a:endParaRPr>
          </a:p>
          <a:p>
            <a:pPr marL="1155700" lvl="2" fontAlgn="auto">
              <a:spcBef>
                <a:spcPts val="350"/>
              </a:spcBef>
              <a:spcAft>
                <a:spcPts val="0"/>
              </a:spcAft>
              <a:buFont typeface="Symbol" pitchFamily="18" charset="2"/>
              <a:buChar char=""/>
              <a:tabLst>
                <a:tab pos="355600" algn="l"/>
                <a:tab pos="35560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pPr>
            <a:r>
              <a:rPr lang="en" sz="2000" dirty="0">
                <a:latin typeface="Times New Roman" pitchFamily="18" charset="0"/>
                <a:ea typeface="Noto Sans SC Regular" charset="0"/>
                <a:cs typeface="Noto Sans SC Regular" charset="0"/>
              </a:rPr>
              <a:t>Fibrous plaque</a:t>
            </a:r>
            <a:endParaRPr lang="en-US" sz="2000" dirty="0">
              <a:latin typeface="Times New Roman" pitchFamily="18" charset="0"/>
              <a:ea typeface="Noto Sans SC Regular" charset="0"/>
              <a:cs typeface="Noto Sans SC Regular" charset="0"/>
            </a:endParaRPr>
          </a:p>
          <a:p>
            <a:pPr marL="1155700" lvl="2" fontAlgn="auto">
              <a:spcBef>
                <a:spcPts val="350"/>
              </a:spcBef>
              <a:spcAft>
                <a:spcPts val="0"/>
              </a:spcAft>
              <a:buFont typeface="Symbol" pitchFamily="18" charset="2"/>
              <a:buChar char=""/>
              <a:tabLst>
                <a:tab pos="355600" algn="l"/>
                <a:tab pos="35560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pPr>
            <a:r>
              <a:rPr lang="en" sz="2000" dirty="0">
                <a:latin typeface="Times New Roman" pitchFamily="18" charset="0"/>
                <a:ea typeface="Noto Sans SC Regular" charset="0"/>
                <a:cs typeface="Noto Sans SC Regular" charset="0"/>
              </a:rPr>
              <a:t>Complicated plaque</a:t>
            </a:r>
            <a:endParaRPr lang="sr-Cyrl-RS" sz="2000" dirty="0">
              <a:latin typeface="Times New Roman" pitchFamily="18" charset="0"/>
              <a:ea typeface="Noto Sans SC Regular" charset="0"/>
              <a:cs typeface="Noto Sans SC Regular" charset="0"/>
            </a:endParaRPr>
          </a:p>
          <a:p>
            <a:pPr marL="347663" lvl="2" indent="-347663" fontAlgn="auto">
              <a:spcBef>
                <a:spcPts val="350"/>
              </a:spcBef>
              <a:spcAft>
                <a:spcPts val="0"/>
              </a:spcAft>
              <a:buFont typeface="Arial" pitchFamily="34" charset="0"/>
              <a:buChar char="•"/>
              <a:tabLst>
                <a:tab pos="355600" algn="l"/>
                <a:tab pos="35560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pPr>
            <a:r>
              <a:rPr lang="en" sz="2000" b="1" dirty="0" err="1">
                <a:latin typeface="Times New Roman" pitchFamily="18" charset="0"/>
                <a:ea typeface="Noto Sans SC Regular" charset="0"/>
                <a:cs typeface="Noto Sans SC Regular" charset="0"/>
              </a:rPr>
              <a:t>Thrombangitis</a:t>
            </a:r>
            <a:r>
              <a:rPr lang="en" sz="2000" b="1" dirty="0">
                <a:latin typeface="Times New Roman" pitchFamily="18" charset="0"/>
                <a:ea typeface="Noto Sans SC Regular" charset="0"/>
                <a:cs typeface="Noto Sans SC Regular" charset="0"/>
              </a:rPr>
              <a:t> </a:t>
            </a:r>
            <a:r>
              <a:rPr lang="en" sz="2000" b="1" dirty="0" err="1">
                <a:latin typeface="Times New Roman" pitchFamily="18" charset="0"/>
                <a:ea typeface="Noto Sans SC Regular" charset="0"/>
                <a:cs typeface="Noto Sans SC Regular" charset="0"/>
              </a:rPr>
              <a:t>obliterans</a:t>
            </a:r>
            <a:r>
              <a:rPr lang="en" sz="2000" b="1" dirty="0">
                <a:latin typeface="Times New Roman" pitchFamily="18" charset="0"/>
                <a:ea typeface="Noto Sans SC Regular" charset="0"/>
                <a:cs typeface="Noto Sans SC Regular" charset="0"/>
              </a:rPr>
              <a:t> </a:t>
            </a:r>
            <a:r>
              <a:rPr lang="en" sz="2000" dirty="0">
                <a:latin typeface="Times New Roman" pitchFamily="18" charset="0"/>
                <a:ea typeface="Noto Sans SC Regular" charset="0"/>
                <a:cs typeface="Noto Sans SC Regular" charset="0"/>
              </a:rPr>
              <a:t>( </a:t>
            </a:r>
            <a:r>
              <a:rPr lang="en" sz="2000" dirty="0" err="1">
                <a:latin typeface="Times New Roman" pitchFamily="18" charset="0"/>
                <a:ea typeface="Noto Sans SC Regular" charset="0"/>
                <a:cs typeface="Noto Sans SC Regular" charset="0"/>
              </a:rPr>
              <a:t>M.Burger </a:t>
            </a:r>
            <a:r>
              <a:rPr lang="en" sz="2000" dirty="0">
                <a:latin typeface="Times New Roman" pitchFamily="18" charset="0"/>
                <a:ea typeface="Noto Sans SC Regular" charset="0"/>
                <a:cs typeface="Noto Sans SC Regular" charset="0"/>
              </a:rPr>
              <a:t>) on small and medium courts</a:t>
            </a:r>
            <a:endParaRPr lang="sr-Latn-RS" sz="2000" dirty="0">
              <a:latin typeface="Times New Roman" pitchFamily="18" charset="0"/>
              <a:ea typeface="Noto Sans SC Regular" charset="0"/>
              <a:cs typeface="Noto Sans SC Regular" charset="0"/>
            </a:endParaRPr>
          </a:p>
          <a:p>
            <a:pPr marL="347663" lvl="2" indent="-347663" fontAlgn="auto">
              <a:spcBef>
                <a:spcPts val="350"/>
              </a:spcBef>
              <a:spcAft>
                <a:spcPts val="0"/>
              </a:spcAft>
              <a:buFont typeface="Arial" pitchFamily="34" charset="0"/>
              <a:buChar char="•"/>
              <a:tabLst>
                <a:tab pos="355600" algn="l"/>
                <a:tab pos="35560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pPr>
            <a:r>
              <a:rPr lang="en" sz="2000" b="1" dirty="0" err="1">
                <a:latin typeface="Times New Roman" pitchFamily="18" charset="0"/>
                <a:ea typeface="Noto Sans SC Regular" charset="0"/>
                <a:cs typeface="Noto Sans SC Regular" charset="0"/>
              </a:rPr>
              <a:t>Non-specific</a:t>
            </a:r>
            <a:r>
              <a:rPr lang="en" sz="2000" b="1" dirty="0">
                <a:latin typeface="Times New Roman" pitchFamily="18" charset="0"/>
                <a:ea typeface="Noto Sans SC Regular" charset="0"/>
                <a:cs typeface="Noto Sans SC Regular" charset="0"/>
              </a:rPr>
              <a:t> </a:t>
            </a:r>
            <a:r>
              <a:rPr lang="en" sz="2000" b="1" dirty="0" err="1">
                <a:latin typeface="Times New Roman" pitchFamily="18" charset="0"/>
                <a:ea typeface="Noto Sans SC Regular" charset="0"/>
                <a:cs typeface="Noto Sans SC Regular" charset="0"/>
              </a:rPr>
              <a:t>arteritis</a:t>
            </a:r>
            <a:r>
              <a:rPr lang="en" sz="2000" b="1" dirty="0">
                <a:latin typeface="Times New Roman" pitchFamily="18" charset="0"/>
                <a:ea typeface="Noto Sans SC Regular" charset="0"/>
                <a:cs typeface="Noto Sans SC Regular" charset="0"/>
              </a:rPr>
              <a:t> ( </a:t>
            </a:r>
            <a:r>
              <a:rPr lang="en" sz="2000" dirty="0" err="1">
                <a:latin typeface="Times New Roman" pitchFamily="18" charset="0"/>
                <a:ea typeface="Noto Sans SC Regular" charset="0"/>
                <a:cs typeface="Noto Sans SC Regular" charset="0"/>
              </a:rPr>
              <a:t>Takayashu </a:t>
            </a:r>
            <a:r>
              <a:rPr lang="en" sz="2000" dirty="0">
                <a:latin typeface="Times New Roman" pitchFamily="18" charset="0"/>
                <a:ea typeface="Noto Sans SC Regular" charset="0"/>
                <a:cs typeface="Noto Sans SC Regular" charset="0"/>
              </a:rPr>
              <a:t>)</a:t>
            </a:r>
            <a:endParaRPr lang="sr-Latn-RS" sz="2000" dirty="0">
              <a:latin typeface="Times New Roman" pitchFamily="18" charset="0"/>
              <a:ea typeface="Noto Sans SC Regular" charset="0"/>
              <a:cs typeface="Noto Sans SC Regular" charset="0"/>
            </a:endParaRPr>
          </a:p>
          <a:p>
            <a:pPr marL="347663" lvl="2" indent="-347663" fontAlgn="auto">
              <a:spcBef>
                <a:spcPts val="350"/>
              </a:spcBef>
              <a:spcAft>
                <a:spcPts val="0"/>
              </a:spcAft>
              <a:buFont typeface="Arial" pitchFamily="34" charset="0"/>
              <a:buChar char="•"/>
              <a:tabLst>
                <a:tab pos="355600" algn="l"/>
                <a:tab pos="35560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pPr>
            <a:r>
              <a:rPr lang="en" sz="2000" b="1" dirty="0">
                <a:latin typeface="Times New Roman" pitchFamily="18" charset="0"/>
                <a:ea typeface="Noto Sans SC Regular" charset="0"/>
                <a:cs typeface="Noto Sans SC Regular" charset="0"/>
              </a:rPr>
              <a:t>Arteritis the connective tissue diseases </a:t>
            </a:r>
            <a:r>
              <a:rPr lang="en" sz="2000" dirty="0">
                <a:latin typeface="Times New Roman" pitchFamily="18" charset="0"/>
                <a:ea typeface="Noto Sans SC Regular" charset="0"/>
                <a:cs typeface="Noto Sans SC Regular" charset="0"/>
              </a:rPr>
              <a:t>( vasculitis )</a:t>
            </a:r>
          </a:p>
        </p:txBody>
      </p:sp>
      <p:sp>
        <p:nvSpPr>
          <p:cNvPr id="5" name="Rectangle 1"/>
          <p:cNvSpPr>
            <a:spLocks noGrp="1" noChangeArrowheads="1"/>
          </p:cNvSpPr>
          <p:nvPr>
            <p:ph type="title" idx="4294967295"/>
          </p:nvPr>
        </p:nvSpPr>
        <p:spPr>
          <a:xfrm>
            <a:off x="381000" y="152400"/>
            <a:ext cx="8458200" cy="1235075"/>
          </a:xfrm>
        </p:spPr>
        <p:txBody>
          <a:bodyPr tIns="13320" rtlCol="0">
            <a:normAutofit fontScale="90000"/>
          </a:bodyPr>
          <a:lstStyle/>
          <a:p>
            <a:pPr marL="12700" eaLnBrk="1" fontAlgn="auto" hangingPunct="1">
              <a:spcBef>
                <a:spcPts val="113"/>
              </a:spcBef>
              <a:spcAft>
                <a:spcPts val="0"/>
              </a:spcAft>
              <a:tabLst>
                <a:tab pos="5421313" algn="l"/>
                <a:tab pos="5486400" algn="l"/>
                <a:tab pos="5943600" algn="l"/>
                <a:tab pos="6400800" algn="l"/>
                <a:tab pos="6858000" algn="l"/>
                <a:tab pos="7315200" algn="l"/>
              </a:tabLst>
              <a:defRPr/>
            </a:pPr>
            <a:r>
              <a:rPr lang="en" b="1" dirty="0">
                <a:latin typeface="Times New Roman" pitchFamily="18" charset="0"/>
              </a:rPr>
              <a:t>DISEASES </a:t>
            </a:r>
            <a:r>
              <a:rPr lang="sr-Cyrl-RS" b="1" dirty="0">
                <a:latin typeface="Times New Roman" pitchFamily="18" charset="0"/>
              </a:rPr>
              <a:t/>
            </a:r>
            <a:br>
              <a:rPr lang="sr-Cyrl-RS" b="1" dirty="0">
                <a:latin typeface="Times New Roman" pitchFamily="18" charset="0"/>
              </a:rPr>
            </a:br>
            <a:r>
              <a:rPr lang="en" b="1" dirty="0">
                <a:latin typeface="Times New Roman" pitchFamily="18" charset="0"/>
              </a:rPr>
              <a:t>OF THE PERIPHERAL ARTERIES</a:t>
            </a:r>
          </a:p>
        </p:txBody>
      </p:sp>
    </p:spTree>
  </p:cSld>
  <p:clrMapOvr>
    <a:masterClrMapping/>
  </p:clrMapOvr>
  <p:transition spd="slow"/>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ChangeArrowheads="1"/>
          </p:cNvSpPr>
          <p:nvPr/>
        </p:nvSpPr>
        <p:spPr bwMode="auto">
          <a:xfrm>
            <a:off x="536575" y="1295400"/>
            <a:ext cx="7265988" cy="1657350"/>
          </a:xfrm>
          <a:prstGeom prst="rect">
            <a:avLst/>
          </a:prstGeom>
          <a:noFill/>
          <a:ln w="9525">
            <a:noFill/>
            <a:round/>
            <a:headEnd/>
            <a:tailEnd/>
          </a:ln>
        </p:spPr>
        <p:txBody>
          <a:bodyPr lIns="0" tIns="99720" rIns="0" bIns="0">
            <a:spAutoFit/>
          </a:bodyPr>
          <a:lstStyle/>
          <a:p>
            <a:pPr marL="355600" indent="-342900">
              <a:spcBef>
                <a:spcPts val="800"/>
              </a:spcBef>
              <a:buFont typeface="Symbol" pitchFamily="18" charset="2"/>
              <a:buChar char=""/>
              <a:tabLst>
                <a:tab pos="35560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Lst>
            </a:pPr>
            <a:r>
              <a:rPr lang="en" sz="2800" dirty="0">
                <a:solidFill>
                  <a:srgbClr val="000000"/>
                </a:solidFill>
                <a:latin typeface="Times New Roman" pitchFamily="18" charset="0"/>
                <a:ea typeface="Noto Sans SC Regular"/>
                <a:cs typeface="Noto Sans SC Regular"/>
              </a:rPr>
              <a:t>Occlusive diseases of peripheral arteries</a:t>
            </a:r>
          </a:p>
          <a:p>
            <a:pPr marL="755650" lvl="1" indent="-287338">
              <a:spcBef>
                <a:spcPts val="600"/>
              </a:spcBef>
              <a:buFont typeface="Symbol" pitchFamily="18" charset="2"/>
              <a:buChar char=""/>
              <a:tabLst>
                <a:tab pos="35560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Lst>
            </a:pPr>
            <a:r>
              <a:rPr lang="en" sz="2400" dirty="0">
                <a:solidFill>
                  <a:srgbClr val="FF0000"/>
                </a:solidFill>
                <a:latin typeface="Times New Roman" pitchFamily="18" charset="0"/>
                <a:ea typeface="Noto Sans SC Regular"/>
                <a:cs typeface="Noto Sans SC Regular"/>
              </a:rPr>
              <a:t>Chronic occlusion</a:t>
            </a:r>
          </a:p>
          <a:p>
            <a:pPr marL="1155700" lvl="2">
              <a:spcBef>
                <a:spcPts val="513"/>
              </a:spcBef>
              <a:buFont typeface="Symbol" pitchFamily="18" charset="2"/>
              <a:buChar char=""/>
              <a:tabLst>
                <a:tab pos="35560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Lst>
            </a:pPr>
            <a:r>
              <a:rPr lang="en" sz="2000" dirty="0">
                <a:solidFill>
                  <a:srgbClr val="000000"/>
                </a:solidFill>
                <a:latin typeface="Times New Roman" pitchFamily="18" charset="0"/>
                <a:ea typeface="Noto Sans SC Regular"/>
                <a:cs typeface="Noto Sans SC Regular"/>
              </a:rPr>
              <a:t>Atherosclerosis obliterans</a:t>
            </a:r>
          </a:p>
        </p:txBody>
      </p:sp>
      <p:pic>
        <p:nvPicPr>
          <p:cNvPr id="66563" name="Picture 3"/>
          <p:cNvPicPr>
            <a:picLocks noChangeAspect="1" noChangeArrowheads="1"/>
          </p:cNvPicPr>
          <p:nvPr/>
        </p:nvPicPr>
        <p:blipFill>
          <a:blip r:embed="rId3" cstate="print"/>
          <a:srcRect/>
          <a:stretch>
            <a:fillRect/>
          </a:stretch>
        </p:blipFill>
        <p:spPr bwMode="auto">
          <a:xfrm>
            <a:off x="5486400" y="2667000"/>
            <a:ext cx="3657600" cy="3978275"/>
          </a:xfrm>
          <a:prstGeom prst="rect">
            <a:avLst/>
          </a:prstGeom>
          <a:noFill/>
          <a:ln w="9525">
            <a:noFill/>
            <a:round/>
            <a:headEnd/>
            <a:tailEnd/>
          </a:ln>
        </p:spPr>
      </p:pic>
      <p:pic>
        <p:nvPicPr>
          <p:cNvPr id="66564" name="Picture 4"/>
          <p:cNvPicPr>
            <a:picLocks noChangeAspect="1" noChangeArrowheads="1"/>
          </p:cNvPicPr>
          <p:nvPr/>
        </p:nvPicPr>
        <p:blipFill>
          <a:blip r:embed="rId4" cstate="print"/>
          <a:srcRect/>
          <a:stretch>
            <a:fillRect/>
          </a:stretch>
        </p:blipFill>
        <p:spPr bwMode="auto">
          <a:xfrm>
            <a:off x="533400" y="3124200"/>
            <a:ext cx="2895600" cy="3532188"/>
          </a:xfrm>
          <a:prstGeom prst="rect">
            <a:avLst/>
          </a:prstGeom>
          <a:noFill/>
          <a:ln w="9525">
            <a:noFill/>
            <a:round/>
            <a:headEnd/>
            <a:tailEnd/>
          </a:ln>
        </p:spPr>
      </p:pic>
      <p:sp>
        <p:nvSpPr>
          <p:cNvPr id="7" name="Rectangle 1"/>
          <p:cNvSpPr>
            <a:spLocks noGrp="1" noChangeArrowheads="1"/>
          </p:cNvSpPr>
          <p:nvPr>
            <p:ph type="title" idx="4294967295"/>
          </p:nvPr>
        </p:nvSpPr>
        <p:spPr>
          <a:xfrm>
            <a:off x="381000" y="228600"/>
            <a:ext cx="8458200" cy="1158875"/>
          </a:xfrm>
        </p:spPr>
        <p:txBody>
          <a:bodyPr tIns="13320" rtlCol="0">
            <a:normAutofit fontScale="90000"/>
          </a:bodyPr>
          <a:lstStyle/>
          <a:p>
            <a:pPr marL="12700" eaLnBrk="1" fontAlgn="auto" hangingPunct="1">
              <a:spcBef>
                <a:spcPts val="113"/>
              </a:spcBef>
              <a:spcAft>
                <a:spcPts val="0"/>
              </a:spcAft>
              <a:tabLst>
                <a:tab pos="5421313" algn="l"/>
                <a:tab pos="5486400" algn="l"/>
                <a:tab pos="5943600" algn="l"/>
                <a:tab pos="6400800" algn="l"/>
                <a:tab pos="6858000" algn="l"/>
                <a:tab pos="7315200" algn="l"/>
              </a:tabLst>
              <a:defRPr/>
            </a:pPr>
            <a:r>
              <a:rPr lang="en" b="1" dirty="0">
                <a:latin typeface="Times New Roman" pitchFamily="18" charset="0"/>
              </a:rPr>
              <a:t>DISEASES </a:t>
            </a:r>
            <a:r>
              <a:rPr lang="sr-Cyrl-RS" b="1" dirty="0">
                <a:latin typeface="Times New Roman" pitchFamily="18" charset="0"/>
              </a:rPr>
              <a:t/>
            </a:r>
            <a:br>
              <a:rPr lang="sr-Cyrl-RS" b="1" dirty="0">
                <a:latin typeface="Times New Roman" pitchFamily="18" charset="0"/>
              </a:rPr>
            </a:br>
            <a:r>
              <a:rPr lang="en" b="1" dirty="0">
                <a:latin typeface="Times New Roman" pitchFamily="18" charset="0"/>
              </a:rPr>
              <a:t>OF THE PERIPHERAL ARTERIES</a:t>
            </a:r>
          </a:p>
        </p:txBody>
      </p:sp>
    </p:spTree>
  </p:cSld>
  <p:clrMapOvr>
    <a:masterClrMapping/>
  </p:clrMapOvr>
  <p:transition spd="slow"/>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ChangeArrowheads="1"/>
          </p:cNvSpPr>
          <p:nvPr/>
        </p:nvSpPr>
        <p:spPr bwMode="auto">
          <a:xfrm>
            <a:off x="536575" y="1535113"/>
            <a:ext cx="7362825" cy="4248730"/>
          </a:xfrm>
          <a:prstGeom prst="rect">
            <a:avLst/>
          </a:prstGeom>
          <a:noFill/>
          <a:ln w="9525">
            <a:noFill/>
            <a:round/>
            <a:headEnd/>
            <a:tailEnd/>
          </a:ln>
        </p:spPr>
        <p:txBody>
          <a:bodyPr lIns="0" tIns="97920" rIns="0" bIns="0">
            <a:spAutoFit/>
          </a:bodyPr>
          <a:lstStyle/>
          <a:p>
            <a:pPr marL="355600" indent="-342900">
              <a:spcBef>
                <a:spcPts val="775"/>
              </a:spcBef>
              <a:buClr>
                <a:schemeClr val="tx1"/>
              </a:buClr>
              <a:buFont typeface="Times New Roman" pitchFamily="18" charset="0"/>
              <a:buChar char="•"/>
              <a:tabLst>
                <a:tab pos="35560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Lst>
            </a:pPr>
            <a:r>
              <a:rPr lang="en" sz="2800" b="1" dirty="0">
                <a:latin typeface="Times New Roman" pitchFamily="18" charset="0"/>
                <a:ea typeface="Noto Sans SC Regular"/>
                <a:cs typeface="Noto Sans SC Regular"/>
              </a:rPr>
              <a:t>Thrombangitis obliterans </a:t>
            </a:r>
            <a:r>
              <a:rPr lang="en" sz="2800" dirty="0">
                <a:latin typeface="Times New Roman" pitchFamily="18" charset="0"/>
                <a:ea typeface="Noto Sans SC Regular"/>
                <a:cs typeface="Noto Sans SC Regular"/>
              </a:rPr>
              <a:t>(M.Burger)</a:t>
            </a:r>
            <a:endParaRPr lang="en-US" sz="2800" b="1" dirty="0">
              <a:latin typeface="Times New Roman" pitchFamily="18" charset="0"/>
              <a:ea typeface="Noto Sans SC Regular"/>
              <a:cs typeface="Noto Sans SC Regular"/>
            </a:endParaRPr>
          </a:p>
          <a:p>
            <a:pPr marL="355600" indent="-342900">
              <a:spcBef>
                <a:spcPts val="775"/>
              </a:spcBef>
              <a:buClr>
                <a:schemeClr val="tx1"/>
              </a:buClr>
              <a:buFont typeface="Times New Roman" pitchFamily="18" charset="0"/>
              <a:buChar char="•"/>
              <a:tabLst>
                <a:tab pos="35560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Lst>
            </a:pPr>
            <a:r>
              <a:rPr lang="en" sz="2800" b="1" dirty="0">
                <a:latin typeface="Times New Roman" pitchFamily="18" charset="0"/>
                <a:ea typeface="Noto Sans SC Regular"/>
                <a:cs typeface="Noto Sans SC Regular"/>
              </a:rPr>
              <a:t>Pathophysiology:</a:t>
            </a:r>
          </a:p>
          <a:p>
            <a:pPr marL="755650" lvl="1" indent="-287338">
              <a:spcBef>
                <a:spcPts val="600"/>
              </a:spcBef>
              <a:buFont typeface="Symbol" pitchFamily="18" charset="2"/>
              <a:buChar char=""/>
              <a:tabLst>
                <a:tab pos="35560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Lst>
            </a:pPr>
            <a:r>
              <a:rPr lang="en" sz="2400" dirty="0">
                <a:solidFill>
                  <a:srgbClr val="FF0000"/>
                </a:solidFill>
                <a:latin typeface="Times New Roman" pitchFamily="18" charset="0"/>
                <a:ea typeface="Noto Sans SC Regular"/>
                <a:cs typeface="Noto Sans SC Regular"/>
              </a:rPr>
              <a:t>segmental arteritis of small and medium arteries </a:t>
            </a:r>
            <a:r>
              <a:rPr lang="en" sz="2400" dirty="0">
                <a:solidFill>
                  <a:srgbClr val="000000"/>
                </a:solidFill>
                <a:latin typeface="Times New Roman" pitchFamily="18" charset="0"/>
                <a:ea typeface="Noto Sans SC Regular"/>
                <a:cs typeface="Noto Sans SC Regular"/>
              </a:rPr>
              <a:t>without calcifications </a:t>
            </a:r>
            <a:r>
              <a:rPr lang="en" sz="2400" dirty="0">
                <a:solidFill>
                  <a:srgbClr val="FF0000"/>
                </a:solidFill>
                <a:latin typeface="Times New Roman" pitchFamily="18" charset="0"/>
                <a:ea typeface="Noto Sans SC Regular"/>
                <a:cs typeface="Noto Sans SC Regular"/>
              </a:rPr>
              <a:t>and thrombophlebitis </a:t>
            </a:r>
            <a:r>
              <a:rPr lang="en" sz="2400" dirty="0">
                <a:solidFill>
                  <a:srgbClr val="000000"/>
                </a:solidFill>
                <a:latin typeface="Times New Roman" pitchFamily="18" charset="0"/>
                <a:ea typeface="Noto Sans SC Regular"/>
                <a:cs typeface="Noto Sans SC Regular"/>
              </a:rPr>
              <a:t>of superficial veins, which histologically correspond to panarteritis or panphlebitis (infiltration by lymphocytes, fibroblasts, and </a:t>
            </a:r>
            <a:r>
              <a:rPr lang="en" sz="2400" dirty="0">
                <a:solidFill>
                  <a:srgbClr val="FF0000"/>
                </a:solidFill>
                <a:latin typeface="Times New Roman" pitchFamily="18" charset="0"/>
                <a:ea typeface="Noto Sans SC Regular"/>
                <a:cs typeface="Noto Sans SC Regular"/>
              </a:rPr>
              <a:t>giant cells </a:t>
            </a:r>
            <a:r>
              <a:rPr lang="en" sz="2400" dirty="0">
                <a:solidFill>
                  <a:srgbClr val="000000"/>
                </a:solidFill>
                <a:latin typeface="Times New Roman" pitchFamily="18" charset="0"/>
                <a:ea typeface="Noto Sans SC Regular"/>
                <a:cs typeface="Noto Sans SC Regular"/>
              </a:rPr>
              <a:t>)</a:t>
            </a:r>
          </a:p>
          <a:p>
            <a:pPr marL="755650" lvl="1" indent="-287338">
              <a:spcBef>
                <a:spcPts val="588"/>
              </a:spcBef>
              <a:buFont typeface="Symbol" pitchFamily="18" charset="2"/>
              <a:buChar char=""/>
              <a:tabLst>
                <a:tab pos="35560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Lst>
            </a:pPr>
            <a:r>
              <a:rPr lang="en" sz="2400" dirty="0">
                <a:solidFill>
                  <a:srgbClr val="FF0000"/>
                </a:solidFill>
                <a:latin typeface="Times New Roman" pitchFamily="18" charset="0"/>
                <a:ea typeface="Noto Sans SC Regular"/>
                <a:cs typeface="Noto Sans SC Regular"/>
              </a:rPr>
              <a:t>the inflammatory process spreads </a:t>
            </a:r>
            <a:r>
              <a:rPr lang="en" sz="2400" dirty="0">
                <a:solidFill>
                  <a:srgbClr val="000000"/>
                </a:solidFill>
                <a:latin typeface="Times New Roman" pitchFamily="18" charset="0"/>
                <a:ea typeface="Noto Sans SC Regular"/>
                <a:cs typeface="Noto Sans SC Regular"/>
              </a:rPr>
              <a:t>perivascularly and affects the artery, vein, and nerve</a:t>
            </a:r>
          </a:p>
          <a:p>
            <a:pPr marL="755650" lvl="1" indent="-287338">
              <a:spcBef>
                <a:spcPts val="588"/>
              </a:spcBef>
              <a:buFont typeface="Symbol" pitchFamily="18" charset="2"/>
              <a:buChar char=""/>
              <a:tabLst>
                <a:tab pos="35560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Lst>
            </a:pPr>
            <a:r>
              <a:rPr lang="en" sz="2400" dirty="0">
                <a:solidFill>
                  <a:srgbClr val="000000"/>
                </a:solidFill>
                <a:latin typeface="Times New Roman" pitchFamily="18" charset="0"/>
                <a:ea typeface="Noto Sans SC Regular"/>
                <a:cs typeface="Noto Sans SC Regular"/>
              </a:rPr>
              <a:t>of the affected blood vessels </a:t>
            </a:r>
            <a:r>
              <a:rPr lang="en" sz="2400" dirty="0">
                <a:solidFill>
                  <a:srgbClr val="FF0000"/>
                </a:solidFill>
                <a:latin typeface="Times New Roman" pitchFamily="18" charset="0"/>
                <a:ea typeface="Noto Sans SC Regular"/>
                <a:cs typeface="Noto Sans SC Regular"/>
              </a:rPr>
              <a:t>occurs thrombosis</a:t>
            </a:r>
          </a:p>
        </p:txBody>
      </p:sp>
      <p:sp>
        <p:nvSpPr>
          <p:cNvPr id="5" name="Rectangle 1"/>
          <p:cNvSpPr>
            <a:spLocks noGrp="1" noChangeArrowheads="1"/>
          </p:cNvSpPr>
          <p:nvPr>
            <p:ph type="title" idx="4294967295"/>
          </p:nvPr>
        </p:nvSpPr>
        <p:spPr>
          <a:xfrm>
            <a:off x="381000" y="228600"/>
            <a:ext cx="8458200" cy="1158875"/>
          </a:xfrm>
        </p:spPr>
        <p:txBody>
          <a:bodyPr tIns="13320" rtlCol="0">
            <a:normAutofit fontScale="90000"/>
          </a:bodyPr>
          <a:lstStyle/>
          <a:p>
            <a:pPr marL="12700" eaLnBrk="1" fontAlgn="auto" hangingPunct="1">
              <a:spcBef>
                <a:spcPts val="113"/>
              </a:spcBef>
              <a:spcAft>
                <a:spcPts val="0"/>
              </a:spcAft>
              <a:tabLst>
                <a:tab pos="5421313" algn="l"/>
                <a:tab pos="5486400" algn="l"/>
                <a:tab pos="5943600" algn="l"/>
                <a:tab pos="6400800" algn="l"/>
                <a:tab pos="6858000" algn="l"/>
                <a:tab pos="7315200" algn="l"/>
              </a:tabLst>
              <a:defRPr/>
            </a:pPr>
            <a:r>
              <a:rPr lang="en" b="1" dirty="0">
                <a:latin typeface="Times New Roman" pitchFamily="18" charset="0"/>
              </a:rPr>
              <a:t>DISEASES </a:t>
            </a:r>
            <a:r>
              <a:rPr lang="sr-Cyrl-RS" b="1" dirty="0">
                <a:latin typeface="Times New Roman" pitchFamily="18" charset="0"/>
              </a:rPr>
              <a:t/>
            </a:r>
            <a:br>
              <a:rPr lang="sr-Cyrl-RS" b="1" dirty="0">
                <a:latin typeface="Times New Roman" pitchFamily="18" charset="0"/>
              </a:rPr>
            </a:br>
            <a:r>
              <a:rPr lang="en" b="1" dirty="0">
                <a:latin typeface="Times New Roman" pitchFamily="18" charset="0"/>
              </a:rPr>
              <a:t>OF THE PERIPHERAL ARTERIES</a:t>
            </a:r>
          </a:p>
        </p:txBody>
      </p:sp>
    </p:spTree>
  </p:cSld>
  <p:clrMapOvr>
    <a:masterClrMapping/>
  </p:clrMapOvr>
  <p:transition spd="slow"/>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ChangeArrowheads="1"/>
          </p:cNvSpPr>
          <p:nvPr/>
        </p:nvSpPr>
        <p:spPr bwMode="auto">
          <a:xfrm>
            <a:off x="152400" y="1141413"/>
            <a:ext cx="4114800" cy="1211262"/>
          </a:xfrm>
          <a:prstGeom prst="rect">
            <a:avLst/>
          </a:prstGeom>
          <a:noFill/>
          <a:ln w="9525">
            <a:noFill/>
            <a:round/>
            <a:headEnd/>
            <a:tailEnd/>
          </a:ln>
        </p:spPr>
        <p:txBody>
          <a:bodyPr lIns="0" tIns="109800" rIns="0" bIns="0">
            <a:spAutoFit/>
          </a:bodyPr>
          <a:lstStyle/>
          <a:p>
            <a:pPr marL="557213" indent="-546100">
              <a:spcBef>
                <a:spcPts val="875"/>
              </a:spcBef>
              <a:buFont typeface="Symbol" pitchFamily="18" charset="2"/>
              <a:buChar char=""/>
              <a:tabLst>
                <a:tab pos="557213" algn="l"/>
                <a:tab pos="558800" algn="l"/>
                <a:tab pos="914400" algn="l"/>
                <a:tab pos="1371600" algn="l"/>
                <a:tab pos="1828800" algn="l"/>
                <a:tab pos="2286000" algn="l"/>
                <a:tab pos="2743200" algn="l"/>
              </a:tabLst>
            </a:pPr>
            <a:r>
              <a:rPr lang="en" sz="3200">
                <a:solidFill>
                  <a:srgbClr val="000000"/>
                </a:solidFill>
                <a:latin typeface="Times New Roman" pitchFamily="18" charset="0"/>
                <a:ea typeface="Noto Sans SC Regular"/>
                <a:cs typeface="Noto Sans SC Regular"/>
              </a:rPr>
              <a:t>M. Burger</a:t>
            </a:r>
          </a:p>
          <a:p>
            <a:pPr marL="557213" indent="-546100">
              <a:spcBef>
                <a:spcPts val="875"/>
              </a:spcBef>
              <a:tabLst>
                <a:tab pos="557213" algn="l"/>
                <a:tab pos="558800" algn="l"/>
                <a:tab pos="914400" algn="l"/>
                <a:tab pos="1371600" algn="l"/>
                <a:tab pos="1828800" algn="l"/>
                <a:tab pos="2286000" algn="l"/>
                <a:tab pos="2743200" algn="l"/>
              </a:tabLst>
            </a:pPr>
            <a:r>
              <a:rPr lang="en" sz="3200">
                <a:solidFill>
                  <a:srgbClr val="000000"/>
                </a:solidFill>
                <a:latin typeface="Times New Roman" pitchFamily="18" charset="0"/>
                <a:ea typeface="Noto Sans SC Regular"/>
                <a:cs typeface="Noto Sans SC Regular"/>
              </a:rPr>
              <a:t>Distal damage</a:t>
            </a:r>
          </a:p>
        </p:txBody>
      </p:sp>
      <p:pic>
        <p:nvPicPr>
          <p:cNvPr id="68611" name="Picture 3">
            <a:hlinkClick r:id="rId3"/>
          </p:cNvPr>
          <p:cNvPicPr>
            <a:picLocks noChangeAspect="1" noChangeArrowheads="1"/>
          </p:cNvPicPr>
          <p:nvPr/>
        </p:nvPicPr>
        <p:blipFill>
          <a:blip r:embed="rId4" cstate="print"/>
          <a:srcRect/>
          <a:stretch>
            <a:fillRect/>
          </a:stretch>
        </p:blipFill>
        <p:spPr bwMode="auto">
          <a:xfrm>
            <a:off x="4724400" y="1371600"/>
            <a:ext cx="4191000" cy="2619375"/>
          </a:xfrm>
          <a:prstGeom prst="rect">
            <a:avLst/>
          </a:prstGeom>
          <a:noFill/>
          <a:ln w="9525">
            <a:noFill/>
            <a:round/>
            <a:headEnd/>
            <a:tailEnd/>
          </a:ln>
        </p:spPr>
      </p:pic>
      <p:grpSp>
        <p:nvGrpSpPr>
          <p:cNvPr id="68612" name="Group 4"/>
          <p:cNvGrpSpPr>
            <a:grpSpLocks/>
          </p:cNvGrpSpPr>
          <p:nvPr/>
        </p:nvGrpSpPr>
        <p:grpSpPr bwMode="auto">
          <a:xfrm>
            <a:off x="0" y="2286000"/>
            <a:ext cx="5561013" cy="4341813"/>
            <a:chOff x="0" y="1440"/>
            <a:chExt cx="3503" cy="2735"/>
          </a:xfrm>
        </p:grpSpPr>
        <p:pic>
          <p:nvPicPr>
            <p:cNvPr id="68615" name="Picture 5"/>
            <p:cNvPicPr>
              <a:picLocks noChangeAspect="1" noChangeArrowheads="1"/>
            </p:cNvPicPr>
            <p:nvPr/>
          </p:nvPicPr>
          <p:blipFill>
            <a:blip r:embed="rId5" cstate="print"/>
            <a:srcRect/>
            <a:stretch>
              <a:fillRect/>
            </a:stretch>
          </p:blipFill>
          <p:spPr bwMode="auto">
            <a:xfrm>
              <a:off x="0" y="1440"/>
              <a:ext cx="2399" cy="2447"/>
            </a:xfrm>
            <a:prstGeom prst="rect">
              <a:avLst/>
            </a:prstGeom>
            <a:noFill/>
            <a:ln w="9525">
              <a:noFill/>
              <a:round/>
              <a:headEnd/>
              <a:tailEnd/>
            </a:ln>
          </p:spPr>
        </p:pic>
        <p:pic>
          <p:nvPicPr>
            <p:cNvPr id="68616" name="Picture 6">
              <a:hlinkClick r:id="rId6"/>
            </p:cNvPr>
            <p:cNvPicPr>
              <a:picLocks noChangeAspect="1" noChangeArrowheads="1"/>
            </p:cNvPicPr>
            <p:nvPr/>
          </p:nvPicPr>
          <p:blipFill>
            <a:blip r:embed="rId7" cstate="print"/>
            <a:srcRect/>
            <a:stretch>
              <a:fillRect/>
            </a:stretch>
          </p:blipFill>
          <p:spPr bwMode="auto">
            <a:xfrm>
              <a:off x="1824" y="2784"/>
              <a:ext cx="1679" cy="1391"/>
            </a:xfrm>
            <a:prstGeom prst="rect">
              <a:avLst/>
            </a:prstGeom>
            <a:noFill/>
            <a:ln w="9525">
              <a:noFill/>
              <a:round/>
              <a:headEnd/>
              <a:tailEnd/>
            </a:ln>
          </p:spPr>
        </p:pic>
      </p:grpSp>
      <p:pic>
        <p:nvPicPr>
          <p:cNvPr id="68613" name="Picture 7"/>
          <p:cNvPicPr>
            <a:picLocks noChangeAspect="1" noChangeArrowheads="1"/>
          </p:cNvPicPr>
          <p:nvPr/>
        </p:nvPicPr>
        <p:blipFill>
          <a:blip r:embed="rId8" cstate="print"/>
          <a:srcRect/>
          <a:stretch>
            <a:fillRect/>
          </a:stretch>
        </p:blipFill>
        <p:spPr bwMode="auto">
          <a:xfrm>
            <a:off x="5791200" y="4572000"/>
            <a:ext cx="3352800" cy="2286000"/>
          </a:xfrm>
          <a:prstGeom prst="rect">
            <a:avLst/>
          </a:prstGeom>
          <a:noFill/>
          <a:ln w="9525">
            <a:noFill/>
            <a:round/>
            <a:headEnd/>
            <a:tailEnd/>
          </a:ln>
        </p:spPr>
      </p:pic>
      <p:sp>
        <p:nvSpPr>
          <p:cNvPr id="9" name="Rectangle 1"/>
          <p:cNvSpPr>
            <a:spLocks noGrp="1" noChangeArrowheads="1"/>
          </p:cNvSpPr>
          <p:nvPr>
            <p:ph type="title" idx="4294967295"/>
          </p:nvPr>
        </p:nvSpPr>
        <p:spPr>
          <a:xfrm>
            <a:off x="381000" y="76200"/>
            <a:ext cx="8458200" cy="1158875"/>
          </a:xfrm>
        </p:spPr>
        <p:txBody>
          <a:bodyPr tIns="13320" rtlCol="0">
            <a:normAutofit fontScale="90000"/>
          </a:bodyPr>
          <a:lstStyle/>
          <a:p>
            <a:pPr marL="12700" eaLnBrk="1" fontAlgn="auto" hangingPunct="1">
              <a:spcBef>
                <a:spcPts val="113"/>
              </a:spcBef>
              <a:spcAft>
                <a:spcPts val="0"/>
              </a:spcAft>
              <a:tabLst>
                <a:tab pos="5421313" algn="l"/>
                <a:tab pos="5486400" algn="l"/>
                <a:tab pos="5943600" algn="l"/>
                <a:tab pos="6400800" algn="l"/>
                <a:tab pos="6858000" algn="l"/>
                <a:tab pos="7315200" algn="l"/>
              </a:tabLst>
              <a:defRPr/>
            </a:pPr>
            <a:r>
              <a:rPr lang="en" b="1" dirty="0">
                <a:latin typeface="Times New Roman" pitchFamily="18" charset="0"/>
              </a:rPr>
              <a:t>DISEASES </a:t>
            </a:r>
            <a:r>
              <a:rPr lang="sr-Cyrl-RS" b="1" dirty="0">
                <a:latin typeface="Times New Roman" pitchFamily="18" charset="0"/>
              </a:rPr>
              <a:t/>
            </a:r>
            <a:br>
              <a:rPr lang="sr-Cyrl-RS" b="1" dirty="0">
                <a:latin typeface="Times New Roman" pitchFamily="18" charset="0"/>
              </a:rPr>
            </a:br>
            <a:r>
              <a:rPr lang="en" b="1" dirty="0">
                <a:latin typeface="Times New Roman" pitchFamily="18" charset="0"/>
              </a:rPr>
              <a:t>OF THE PERIPHERALS ARTERY</a:t>
            </a:r>
          </a:p>
        </p:txBody>
      </p:sp>
    </p:spTree>
  </p:cSld>
  <p:clrMapOvr>
    <a:masterClrMapping/>
  </p:clrMapOvr>
  <p:transition spd="slow"/>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Rectangle 1"/>
          <p:cNvSpPr>
            <a:spLocks noGrp="1" noChangeArrowheads="1"/>
          </p:cNvSpPr>
          <p:nvPr>
            <p:ph type="title" idx="4294967295"/>
          </p:nvPr>
        </p:nvSpPr>
        <p:spPr>
          <a:xfrm>
            <a:off x="0" y="203200"/>
            <a:ext cx="9144000" cy="1157288"/>
          </a:xfrm>
        </p:spPr>
        <p:txBody>
          <a:bodyPr tIns="12600" rtlCol="0">
            <a:normAutofit fontScale="90000"/>
          </a:bodyPr>
          <a:lstStyle/>
          <a:p>
            <a:pPr marL="12700" algn="l" eaLnBrk="1" fontAlgn="auto" hangingPunct="1">
              <a:spcBef>
                <a:spcPts val="113"/>
              </a:spcBef>
              <a:spcAft>
                <a:spcPts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Lst>
              <a:defRPr/>
            </a:pPr>
            <a:r>
              <a:rPr lang="en" b="1" dirty="0">
                <a:latin typeface="Times New Roman" pitchFamily="18" charset="0"/>
              </a:rPr>
              <a:t>CLASSIFICATION OF VASCULITIS</a:t>
            </a:r>
          </a:p>
        </p:txBody>
      </p:sp>
      <p:graphicFrame>
        <p:nvGraphicFramePr>
          <p:cNvPr id="24578" name="Group 2"/>
          <p:cNvGraphicFramePr>
            <a:graphicFrameLocks noGrp="1"/>
          </p:cNvGraphicFramePr>
          <p:nvPr>
            <p:extLst>
              <p:ext uri="{D42A27DB-BD31-4B8C-83A1-F6EECF244321}">
                <p14:modId xmlns:p14="http://schemas.microsoft.com/office/powerpoint/2010/main" val="519900796"/>
              </p:ext>
            </p:extLst>
          </p:nvPr>
        </p:nvGraphicFramePr>
        <p:xfrm>
          <a:off x="442913" y="1204913"/>
          <a:ext cx="8167686" cy="5466818"/>
        </p:xfrm>
        <a:graphic>
          <a:graphicData uri="http://schemas.openxmlformats.org/drawingml/2006/table">
            <a:tbl>
              <a:tblPr/>
              <a:tblGrid>
                <a:gridCol w="2722009">
                  <a:extLst>
                    <a:ext uri="{9D8B030D-6E8A-4147-A177-3AD203B41FA5}">
                      <a16:colId xmlns:a16="http://schemas.microsoft.com/office/drawing/2014/main" xmlns="" val="20000"/>
                    </a:ext>
                  </a:extLst>
                </a:gridCol>
                <a:gridCol w="2723668">
                  <a:extLst>
                    <a:ext uri="{9D8B030D-6E8A-4147-A177-3AD203B41FA5}">
                      <a16:colId xmlns:a16="http://schemas.microsoft.com/office/drawing/2014/main" xmlns="" val="20001"/>
                    </a:ext>
                  </a:extLst>
                </a:gridCol>
                <a:gridCol w="2722009">
                  <a:extLst>
                    <a:ext uri="{9D8B030D-6E8A-4147-A177-3AD203B41FA5}">
                      <a16:colId xmlns:a16="http://schemas.microsoft.com/office/drawing/2014/main" xmlns="" val="20002"/>
                    </a:ext>
                  </a:extLst>
                </a:gridCol>
              </a:tblGrid>
              <a:tr h="888648">
                <a:tc>
                  <a:txBody>
                    <a:bodyPr/>
                    <a:lstStyle/>
                    <a:p>
                      <a:pPr marL="92075" marR="0" lvl="0" indent="0" algn="l" defTabSz="457200" rtl="0" eaLnBrk="1" fontAlgn="base" latinLnBrk="0" hangingPunct="0">
                        <a:lnSpc>
                          <a:spcPct val="93000"/>
                        </a:lnSpc>
                        <a:spcBef>
                          <a:spcPts val="313"/>
                        </a:spcBef>
                        <a:spcAft>
                          <a:spcPts val="13"/>
                        </a:spcAft>
                        <a:buClr>
                          <a:srgbClr val="000000"/>
                        </a:buClr>
                        <a:buSzPct val="100000"/>
                        <a:buFont typeface="Times New Roman" pitchFamily="18" charset="0"/>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Lst>
                      </a:pPr>
                      <a:r>
                        <a:rPr kumimoji="0" lang="en" sz="1600" b="1" i="0" u="none" strike="noStrike" cap="none" normalizeH="0" baseline="0" dirty="0">
                          <a:ln>
                            <a:noFill/>
                          </a:ln>
                          <a:solidFill>
                            <a:srgbClr val="000000"/>
                          </a:solidFill>
                          <a:effectLst/>
                          <a:latin typeface="Times New Roman" pitchFamily="18" charset="0"/>
                          <a:ea typeface="Noto Sans SC Regular" charset="0"/>
                          <a:cs typeface="Noto Sans SC Regular" charset="0"/>
                        </a:rPr>
                        <a:t>Dominant blood vessels</a:t>
                      </a:r>
                      <a:endParaRPr kumimoji="0" lang="en-US" sz="1600" b="1" i="0" u="none" strike="noStrike" cap="none" normalizeH="0" baseline="0" dirty="0">
                        <a:ln>
                          <a:noFill/>
                        </a:ln>
                        <a:solidFill>
                          <a:srgbClr val="000000"/>
                        </a:solidFill>
                        <a:effectLst/>
                        <a:latin typeface="Times New Roman" pitchFamily="18" charset="0"/>
                        <a:ea typeface="Noto Sans SC Regular" charset="0"/>
                        <a:cs typeface="Noto Sans SC Regular" charset="0"/>
                      </a:endParaRPr>
                    </a:p>
                  </a:txBody>
                  <a:tcPr marL="0" marR="0" marT="39240" marB="0" horzOverflow="overflow">
                    <a:lnL w="28080" cap="flat" cmpd="sng" algn="ctr">
                      <a:solidFill>
                        <a:srgbClr val="000000"/>
                      </a:solidFill>
                      <a:prstDash val="solid"/>
                      <a:round/>
                      <a:headEnd type="none" w="med" len="med"/>
                      <a:tailEnd type="none" w="med" len="med"/>
                    </a:lnL>
                    <a:lnR w="12240" cap="flat" cmpd="sng" algn="ctr">
                      <a:solidFill>
                        <a:srgbClr val="000000"/>
                      </a:solidFill>
                      <a:prstDash val="solid"/>
                      <a:round/>
                      <a:headEnd type="none" w="med" len="med"/>
                      <a:tailEnd type="none" w="med" len="med"/>
                    </a:lnR>
                    <a:lnT w="28080" cap="flat" cmpd="sng" algn="ctr">
                      <a:solidFill>
                        <a:srgbClr val="000000"/>
                      </a:solidFill>
                      <a:prstDash val="solid"/>
                      <a:round/>
                      <a:headEnd type="none" w="med" len="med"/>
                      <a:tailEnd type="none" w="med" len="med"/>
                    </a:lnT>
                    <a:lnB w="12240" cap="flat" cmpd="sng" algn="ctr">
                      <a:solidFill>
                        <a:srgbClr val="000000"/>
                      </a:solidFill>
                      <a:prstDash val="solid"/>
                      <a:round/>
                      <a:headEnd type="none" w="med" len="med"/>
                      <a:tailEnd type="none" w="med" len="med"/>
                    </a:lnB>
                    <a:lnTlToBr>
                      <a:noFill/>
                    </a:lnTlToBr>
                    <a:lnBlToTr>
                      <a:noFill/>
                    </a:lnBlToTr>
                    <a:noFill/>
                  </a:tcPr>
                </a:tc>
                <a:tc>
                  <a:txBody>
                    <a:bodyPr/>
                    <a:lstStyle/>
                    <a:p>
                      <a:pPr marL="92075" marR="0" lvl="0" indent="0" algn="l" defTabSz="457200" rtl="0" eaLnBrk="1" fontAlgn="base" latinLnBrk="0" hangingPunct="0">
                        <a:lnSpc>
                          <a:spcPct val="93000"/>
                        </a:lnSpc>
                        <a:spcBef>
                          <a:spcPts val="313"/>
                        </a:spcBef>
                        <a:spcAft>
                          <a:spcPts val="13"/>
                        </a:spcAft>
                        <a:buClr>
                          <a:srgbClr val="000000"/>
                        </a:buClr>
                        <a:buSzPct val="100000"/>
                        <a:buFont typeface="Times New Roman" pitchFamily="18" charset="0"/>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Lst>
                      </a:pPr>
                      <a:r>
                        <a:rPr kumimoji="0" lang="en" sz="1600" b="1" i="0" u="none" strike="noStrike" cap="none" normalizeH="0" baseline="0" dirty="0">
                          <a:ln>
                            <a:noFill/>
                          </a:ln>
                          <a:solidFill>
                            <a:srgbClr val="000000"/>
                          </a:solidFill>
                          <a:effectLst/>
                          <a:latin typeface="Times New Roman" pitchFamily="18" charset="0"/>
                          <a:ea typeface="Noto Sans SC Regular" charset="0"/>
                          <a:cs typeface="Noto Sans SC Regular" charset="0"/>
                        </a:rPr>
                        <a:t>primary</a:t>
                      </a:r>
                      <a:endParaRPr kumimoji="0" lang="en-US" sz="1600" b="1" i="0" u="none" strike="noStrike" cap="none" normalizeH="0" baseline="0" dirty="0">
                        <a:ln>
                          <a:noFill/>
                        </a:ln>
                        <a:solidFill>
                          <a:srgbClr val="000000"/>
                        </a:solidFill>
                        <a:effectLst/>
                        <a:latin typeface="Times New Roman" pitchFamily="18" charset="0"/>
                        <a:ea typeface="Noto Sans SC Regular" charset="0"/>
                        <a:cs typeface="Noto Sans SC Regular" charset="0"/>
                      </a:endParaRPr>
                    </a:p>
                  </a:txBody>
                  <a:tcPr marL="0" marR="0" marT="39240" marB="0" horzOverflow="overflow">
                    <a:lnL w="12240" cap="flat" cmpd="sng" algn="ctr">
                      <a:solidFill>
                        <a:srgbClr val="000000"/>
                      </a:solidFill>
                      <a:prstDash val="solid"/>
                      <a:round/>
                      <a:headEnd type="none" w="med" len="med"/>
                      <a:tailEnd type="none" w="med" len="med"/>
                    </a:lnL>
                    <a:lnR w="12240" cap="flat" cmpd="sng" algn="ctr">
                      <a:solidFill>
                        <a:srgbClr val="000000"/>
                      </a:solidFill>
                      <a:prstDash val="solid"/>
                      <a:round/>
                      <a:headEnd type="none" w="med" len="med"/>
                      <a:tailEnd type="none" w="med" len="med"/>
                    </a:lnR>
                    <a:lnT w="28080" cap="flat" cmpd="sng" algn="ctr">
                      <a:solidFill>
                        <a:srgbClr val="000000"/>
                      </a:solidFill>
                      <a:prstDash val="solid"/>
                      <a:round/>
                      <a:headEnd type="none" w="med" len="med"/>
                      <a:tailEnd type="none" w="med" len="med"/>
                    </a:lnT>
                    <a:lnB w="12240" cap="flat" cmpd="sng" algn="ctr">
                      <a:solidFill>
                        <a:srgbClr val="000000"/>
                      </a:solidFill>
                      <a:prstDash val="solid"/>
                      <a:round/>
                      <a:headEnd type="none" w="med" len="med"/>
                      <a:tailEnd type="none" w="med" len="med"/>
                    </a:lnB>
                    <a:lnTlToBr>
                      <a:noFill/>
                    </a:lnTlToBr>
                    <a:lnBlToTr>
                      <a:noFill/>
                    </a:lnBlToTr>
                    <a:noFill/>
                  </a:tcPr>
                </a:tc>
                <a:tc>
                  <a:txBody>
                    <a:bodyPr/>
                    <a:lstStyle/>
                    <a:p>
                      <a:pPr marL="92075" marR="0" lvl="0" indent="0" algn="l" defTabSz="457200" rtl="0" eaLnBrk="1" fontAlgn="base" latinLnBrk="0" hangingPunct="0">
                        <a:lnSpc>
                          <a:spcPct val="93000"/>
                        </a:lnSpc>
                        <a:spcBef>
                          <a:spcPts val="313"/>
                        </a:spcBef>
                        <a:spcAft>
                          <a:spcPts val="13"/>
                        </a:spcAft>
                        <a:buClr>
                          <a:srgbClr val="000000"/>
                        </a:buClr>
                        <a:buSzPct val="100000"/>
                        <a:buFont typeface="Times New Roman" pitchFamily="18" charset="0"/>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Lst>
                      </a:pPr>
                      <a:r>
                        <a:rPr kumimoji="0" lang="en" sz="1600" b="1" i="0" u="none" strike="noStrike" cap="none" normalizeH="0" baseline="0" dirty="0">
                          <a:ln>
                            <a:noFill/>
                          </a:ln>
                          <a:solidFill>
                            <a:srgbClr val="000000"/>
                          </a:solidFill>
                          <a:effectLst/>
                          <a:latin typeface="Times New Roman" pitchFamily="18" charset="0"/>
                          <a:ea typeface="Noto Sans SC Regular" charset="0"/>
                          <a:cs typeface="Noto Sans SC Regular" charset="0"/>
                        </a:rPr>
                        <a:t>secondary</a:t>
                      </a:r>
                      <a:endParaRPr kumimoji="0" lang="en-US" sz="1600" b="1" i="0" u="none" strike="noStrike" cap="none" normalizeH="0" baseline="0" dirty="0">
                        <a:ln>
                          <a:noFill/>
                        </a:ln>
                        <a:solidFill>
                          <a:srgbClr val="000000"/>
                        </a:solidFill>
                        <a:effectLst/>
                        <a:latin typeface="Times New Roman" pitchFamily="18" charset="0"/>
                        <a:ea typeface="Noto Sans SC Regular" charset="0"/>
                        <a:cs typeface="Noto Sans SC Regular" charset="0"/>
                      </a:endParaRPr>
                    </a:p>
                  </a:txBody>
                  <a:tcPr marL="0" marR="0" marT="39240" marB="0" horzOverflow="overflow">
                    <a:lnL w="12240" cap="flat" cmpd="sng" algn="ctr">
                      <a:solidFill>
                        <a:srgbClr val="000000"/>
                      </a:solidFill>
                      <a:prstDash val="solid"/>
                      <a:round/>
                      <a:headEnd type="none" w="med" len="med"/>
                      <a:tailEnd type="none" w="med" len="med"/>
                    </a:lnL>
                    <a:lnR w="28080" cap="flat" cmpd="sng" algn="ctr">
                      <a:solidFill>
                        <a:srgbClr val="000000"/>
                      </a:solidFill>
                      <a:prstDash val="solid"/>
                      <a:round/>
                      <a:headEnd type="none" w="med" len="med"/>
                      <a:tailEnd type="none" w="med" len="med"/>
                    </a:lnR>
                    <a:lnT w="28080" cap="flat" cmpd="sng" algn="ctr">
                      <a:solidFill>
                        <a:srgbClr val="000000"/>
                      </a:solidFill>
                      <a:prstDash val="solid"/>
                      <a:round/>
                      <a:headEnd type="none" w="med" len="med"/>
                      <a:tailEnd type="none" w="med" len="med"/>
                    </a:lnT>
                    <a:lnB w="1224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0"/>
                  </a:ext>
                </a:extLst>
              </a:tr>
              <a:tr h="877172">
                <a:tc>
                  <a:txBody>
                    <a:bodyPr/>
                    <a:lstStyle/>
                    <a:p>
                      <a:pPr marL="92075" marR="0" lvl="0" indent="0" algn="l" defTabSz="457200" rtl="0" eaLnBrk="1" fontAlgn="base" latinLnBrk="0" hangingPunct="0">
                        <a:lnSpc>
                          <a:spcPct val="93000"/>
                        </a:lnSpc>
                        <a:spcBef>
                          <a:spcPts val="313"/>
                        </a:spcBef>
                        <a:spcAft>
                          <a:spcPts val="13"/>
                        </a:spcAft>
                        <a:buClr>
                          <a:srgbClr val="000000"/>
                        </a:buClr>
                        <a:buSzPct val="100000"/>
                        <a:buFont typeface="Times New Roman" pitchFamily="18" charset="0"/>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Lst>
                      </a:pPr>
                      <a:r>
                        <a:rPr kumimoji="0" lang="en" sz="1600" b="0" i="0" u="none" strike="noStrike" cap="none" normalizeH="0" baseline="0" dirty="0">
                          <a:ln>
                            <a:noFill/>
                          </a:ln>
                          <a:solidFill>
                            <a:srgbClr val="000000"/>
                          </a:solidFill>
                          <a:effectLst/>
                          <a:latin typeface="Times New Roman" pitchFamily="18" charset="0"/>
                          <a:ea typeface="Noto Sans SC Regular" charset="0"/>
                          <a:cs typeface="Noto Sans SC Regular" charset="0"/>
                        </a:rPr>
                        <a:t>Big arteries</a:t>
                      </a:r>
                      <a:endParaRPr kumimoji="0" lang="en-US" sz="1600" b="0" i="0" u="none" strike="noStrike" cap="none" normalizeH="0" baseline="0" dirty="0">
                        <a:ln>
                          <a:noFill/>
                        </a:ln>
                        <a:solidFill>
                          <a:srgbClr val="000000"/>
                        </a:solidFill>
                        <a:effectLst/>
                        <a:latin typeface="Times New Roman" pitchFamily="18" charset="0"/>
                        <a:ea typeface="Noto Sans SC Regular" charset="0"/>
                        <a:cs typeface="Noto Sans SC Regular" charset="0"/>
                      </a:endParaRPr>
                    </a:p>
                  </a:txBody>
                  <a:tcPr marL="0" marR="0" marT="39240" marB="0" horzOverflow="overflow">
                    <a:lnL w="28080" cap="flat" cmpd="sng" algn="ctr">
                      <a:solidFill>
                        <a:srgbClr val="000000"/>
                      </a:solidFill>
                      <a:prstDash val="solid"/>
                      <a:round/>
                      <a:headEnd type="none" w="med" len="med"/>
                      <a:tailEnd type="none" w="med" len="med"/>
                    </a:lnL>
                    <a:lnR w="12240" cap="flat" cmpd="sng" algn="ctr">
                      <a:solidFill>
                        <a:srgbClr val="000000"/>
                      </a:solidFill>
                      <a:prstDash val="solid"/>
                      <a:round/>
                      <a:headEnd type="none" w="med" len="med"/>
                      <a:tailEnd type="none" w="med" len="med"/>
                    </a:lnR>
                    <a:lnT w="12240" cap="flat" cmpd="sng" algn="ctr">
                      <a:solidFill>
                        <a:srgbClr val="000000"/>
                      </a:solidFill>
                      <a:prstDash val="solid"/>
                      <a:round/>
                      <a:headEnd type="none" w="med" len="med"/>
                      <a:tailEnd type="none" w="med" len="med"/>
                    </a:lnT>
                    <a:lnB w="12240" cap="flat" cmpd="sng" algn="ctr">
                      <a:solidFill>
                        <a:srgbClr val="000000"/>
                      </a:solidFill>
                      <a:prstDash val="solid"/>
                      <a:round/>
                      <a:headEnd type="none" w="med" len="med"/>
                      <a:tailEnd type="none" w="med" len="med"/>
                    </a:lnB>
                    <a:lnTlToBr>
                      <a:noFill/>
                    </a:lnTlToBr>
                    <a:lnBlToTr>
                      <a:noFill/>
                    </a:lnBlToTr>
                    <a:noFill/>
                  </a:tcPr>
                </a:tc>
                <a:tc>
                  <a:txBody>
                    <a:bodyPr/>
                    <a:lstStyle/>
                    <a:p>
                      <a:pPr marL="92075" marR="0" lvl="0" indent="0" algn="l" defTabSz="457200" rtl="0" eaLnBrk="1" fontAlgn="base" latinLnBrk="0" hangingPunct="0">
                        <a:lnSpc>
                          <a:spcPct val="93000"/>
                        </a:lnSpc>
                        <a:spcBef>
                          <a:spcPts val="313"/>
                        </a:spcBef>
                        <a:spcAft>
                          <a:spcPts val="13"/>
                        </a:spcAft>
                        <a:buClr>
                          <a:srgbClr val="000000"/>
                        </a:buClr>
                        <a:buSzPct val="100000"/>
                        <a:buFont typeface="Times New Roman" pitchFamily="18" charset="0"/>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Lst>
                      </a:pPr>
                      <a:r>
                        <a:rPr kumimoji="0" lang="en" sz="1600" b="0" i="0" u="none" strike="noStrike" cap="none" normalizeH="0" baseline="0" dirty="0">
                          <a:ln>
                            <a:noFill/>
                          </a:ln>
                          <a:solidFill>
                            <a:srgbClr val="000000"/>
                          </a:solidFill>
                          <a:effectLst/>
                          <a:latin typeface="Times New Roman" pitchFamily="18" charset="0"/>
                          <a:ea typeface="Noto Sans SC Regular" charset="0"/>
                          <a:cs typeface="Noto Sans SC Regular" charset="0"/>
                        </a:rPr>
                        <a:t>Arteritis of giant cells</a:t>
                      </a:r>
                      <a:endParaRPr kumimoji="0" lang="en-US" sz="1600" b="0" i="0" u="none" strike="noStrike" cap="none" normalizeH="0" baseline="0" dirty="0">
                        <a:ln>
                          <a:noFill/>
                        </a:ln>
                        <a:solidFill>
                          <a:srgbClr val="000000"/>
                        </a:solidFill>
                        <a:effectLst/>
                        <a:latin typeface="Times New Roman" pitchFamily="18" charset="0"/>
                        <a:ea typeface="Noto Sans SC Regular" charset="0"/>
                        <a:cs typeface="Noto Sans SC Regular" charset="0"/>
                      </a:endParaRPr>
                    </a:p>
                    <a:p>
                      <a:pPr marL="92075" marR="0" lvl="0" indent="0" algn="l" defTabSz="457200" rtl="0" eaLnBrk="1" fontAlgn="base" latinLnBrk="0" hangingPunct="0">
                        <a:lnSpc>
                          <a:spcPct val="93000"/>
                        </a:lnSpc>
                        <a:spcBef>
                          <a:spcPts val="400"/>
                        </a:spcBef>
                        <a:spcAft>
                          <a:spcPts val="13"/>
                        </a:spcAft>
                        <a:buClr>
                          <a:srgbClr val="000000"/>
                        </a:buClr>
                        <a:buSzPct val="100000"/>
                        <a:buFont typeface="Times New Roman" pitchFamily="18" charset="0"/>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Lst>
                      </a:pPr>
                      <a:r>
                        <a:rPr kumimoji="0" lang="en" sz="1600" b="0" i="0" u="none" strike="noStrike" cap="none" normalizeH="0" baseline="0" dirty="0" err="1">
                          <a:ln>
                            <a:noFill/>
                          </a:ln>
                          <a:solidFill>
                            <a:srgbClr val="000000"/>
                          </a:solidFill>
                          <a:effectLst/>
                          <a:latin typeface="Times New Roman" pitchFamily="18" charset="0"/>
                          <a:ea typeface="Noto Sans SC Regular" charset="0"/>
                          <a:cs typeface="Noto Sans SC Regular" charset="0"/>
                        </a:rPr>
                        <a:t>Takayasu</a:t>
                      </a:r>
                      <a:r>
                        <a:rPr kumimoji="0" lang="en" sz="1600" b="0" i="0" u="none" strike="noStrike" cap="none" normalizeH="0" baseline="0" dirty="0">
                          <a:ln>
                            <a:noFill/>
                          </a:ln>
                          <a:solidFill>
                            <a:srgbClr val="000000"/>
                          </a:solidFill>
                          <a:effectLst/>
                          <a:latin typeface="Times New Roman" pitchFamily="18" charset="0"/>
                          <a:ea typeface="Noto Sans SC Regular" charset="0"/>
                          <a:cs typeface="Noto Sans SC Regular" charset="0"/>
                        </a:rPr>
                        <a:t> </a:t>
                      </a:r>
                      <a:r>
                        <a:rPr kumimoji="0" lang="en" sz="1600" b="0" i="0" u="none" strike="noStrike" cap="none" normalizeH="0" baseline="0" dirty="0" err="1">
                          <a:ln>
                            <a:noFill/>
                          </a:ln>
                          <a:solidFill>
                            <a:srgbClr val="000000"/>
                          </a:solidFill>
                          <a:effectLst/>
                          <a:latin typeface="Times New Roman" pitchFamily="18" charset="0"/>
                          <a:ea typeface="Noto Sans SC Regular" charset="0"/>
                          <a:cs typeface="Noto Sans SC Regular" charset="0"/>
                        </a:rPr>
                        <a:t>arteritis</a:t>
                      </a:r>
                      <a:endParaRPr kumimoji="0" lang="en-US" sz="1600" b="0" i="0" u="none" strike="noStrike" cap="none" normalizeH="0" baseline="0" dirty="0">
                        <a:ln>
                          <a:noFill/>
                        </a:ln>
                        <a:solidFill>
                          <a:srgbClr val="000000"/>
                        </a:solidFill>
                        <a:effectLst/>
                        <a:latin typeface="Times New Roman" pitchFamily="18" charset="0"/>
                        <a:ea typeface="Noto Sans SC Regular" charset="0"/>
                        <a:cs typeface="Noto Sans SC Regular" charset="0"/>
                      </a:endParaRPr>
                    </a:p>
                  </a:txBody>
                  <a:tcPr marL="0" marR="0" marT="39240" marB="0" horzOverflow="overflow">
                    <a:lnL w="12240" cap="flat" cmpd="sng" algn="ctr">
                      <a:solidFill>
                        <a:srgbClr val="000000"/>
                      </a:solidFill>
                      <a:prstDash val="solid"/>
                      <a:round/>
                      <a:headEnd type="none" w="med" len="med"/>
                      <a:tailEnd type="none" w="med" len="med"/>
                    </a:lnL>
                    <a:lnR w="12240" cap="flat" cmpd="sng" algn="ctr">
                      <a:solidFill>
                        <a:srgbClr val="000000"/>
                      </a:solidFill>
                      <a:prstDash val="solid"/>
                      <a:round/>
                      <a:headEnd type="none" w="med" len="med"/>
                      <a:tailEnd type="none" w="med" len="med"/>
                    </a:lnR>
                    <a:lnT w="12240" cap="flat" cmpd="sng" algn="ctr">
                      <a:solidFill>
                        <a:srgbClr val="000000"/>
                      </a:solidFill>
                      <a:prstDash val="solid"/>
                      <a:round/>
                      <a:headEnd type="none" w="med" len="med"/>
                      <a:tailEnd type="none" w="med" len="med"/>
                    </a:lnT>
                    <a:lnB w="12240" cap="flat" cmpd="sng" algn="ctr">
                      <a:solidFill>
                        <a:srgbClr val="000000"/>
                      </a:solidFill>
                      <a:prstDash val="solid"/>
                      <a:round/>
                      <a:headEnd type="none" w="med" len="med"/>
                      <a:tailEnd type="none" w="med" len="med"/>
                    </a:lnB>
                    <a:lnTlToBr>
                      <a:noFill/>
                    </a:lnTlToBr>
                    <a:lnBlToTr>
                      <a:noFill/>
                    </a:lnBlToTr>
                    <a:noFill/>
                  </a:tcPr>
                </a:tc>
                <a:tc>
                  <a:txBody>
                    <a:bodyPr/>
                    <a:lstStyle/>
                    <a:p>
                      <a:pPr marL="92075" marR="0" lvl="0" indent="0" algn="l" defTabSz="457200" rtl="0" eaLnBrk="1" fontAlgn="base" latinLnBrk="0" hangingPunct="0">
                        <a:lnSpc>
                          <a:spcPct val="93000"/>
                        </a:lnSpc>
                        <a:spcBef>
                          <a:spcPts val="313"/>
                        </a:spcBef>
                        <a:spcAft>
                          <a:spcPts val="13"/>
                        </a:spcAft>
                        <a:buClr>
                          <a:srgbClr val="000000"/>
                        </a:buClr>
                        <a:buSzPct val="100000"/>
                        <a:buFont typeface="Times New Roman" pitchFamily="18" charset="0"/>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Lst>
                      </a:pPr>
                      <a:r>
                        <a:rPr kumimoji="0" lang="en" sz="1600" b="0" i="0" u="none" strike="noStrike" cap="none" normalizeH="0" baseline="0" dirty="0">
                          <a:ln>
                            <a:noFill/>
                          </a:ln>
                          <a:solidFill>
                            <a:srgbClr val="000000"/>
                          </a:solidFill>
                          <a:effectLst/>
                          <a:latin typeface="Times New Roman" pitchFamily="18" charset="0"/>
                          <a:ea typeface="Noto Sans SC Regular" charset="0"/>
                          <a:cs typeface="Noto Sans SC Regular" charset="0"/>
                        </a:rPr>
                        <a:t>Aortitis in  RA</a:t>
                      </a:r>
                    </a:p>
                    <a:p>
                      <a:pPr marL="92075" marR="0" lvl="0" indent="0" algn="l" defTabSz="457200" rtl="0" eaLnBrk="1" fontAlgn="base" latinLnBrk="0" hangingPunct="0">
                        <a:lnSpc>
                          <a:spcPct val="93000"/>
                        </a:lnSpc>
                        <a:spcBef>
                          <a:spcPts val="400"/>
                        </a:spcBef>
                        <a:spcAft>
                          <a:spcPts val="13"/>
                        </a:spcAft>
                        <a:buClr>
                          <a:srgbClr val="000000"/>
                        </a:buClr>
                        <a:buSzPct val="100000"/>
                        <a:buFont typeface="Times New Roman" pitchFamily="18" charset="0"/>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Lst>
                      </a:pPr>
                      <a:r>
                        <a:rPr kumimoji="0" lang="en" sz="1600" b="0" i="0" u="none" strike="noStrike" cap="none" normalizeH="0" baseline="0" dirty="0">
                          <a:ln>
                            <a:noFill/>
                          </a:ln>
                          <a:solidFill>
                            <a:srgbClr val="000000"/>
                          </a:solidFill>
                          <a:effectLst/>
                          <a:latin typeface="Times New Roman" pitchFamily="18" charset="0"/>
                          <a:ea typeface="Noto Sans SC Regular" charset="0"/>
                          <a:cs typeface="Noto Sans SC Regular" charset="0"/>
                        </a:rPr>
                        <a:t>Infectious ( syphilis , TB)</a:t>
                      </a:r>
                    </a:p>
                  </a:txBody>
                  <a:tcPr marL="0" marR="0" marT="39240" marB="0" horzOverflow="overflow">
                    <a:lnL w="12240" cap="flat" cmpd="sng" algn="ctr">
                      <a:solidFill>
                        <a:srgbClr val="000000"/>
                      </a:solidFill>
                      <a:prstDash val="solid"/>
                      <a:round/>
                      <a:headEnd type="none" w="med" len="med"/>
                      <a:tailEnd type="none" w="med" len="med"/>
                    </a:lnL>
                    <a:lnR w="28080" cap="flat" cmpd="sng" algn="ctr">
                      <a:solidFill>
                        <a:srgbClr val="000000"/>
                      </a:solidFill>
                      <a:prstDash val="solid"/>
                      <a:round/>
                      <a:headEnd type="none" w="med" len="med"/>
                      <a:tailEnd type="none" w="med" len="med"/>
                    </a:lnR>
                    <a:lnT w="12240" cap="flat" cmpd="sng" algn="ctr">
                      <a:solidFill>
                        <a:srgbClr val="000000"/>
                      </a:solidFill>
                      <a:prstDash val="solid"/>
                      <a:round/>
                      <a:headEnd type="none" w="med" len="med"/>
                      <a:tailEnd type="none" w="med" len="med"/>
                    </a:lnT>
                    <a:lnB w="1224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1"/>
                  </a:ext>
                </a:extLst>
              </a:tr>
              <a:tr h="873893">
                <a:tc>
                  <a:txBody>
                    <a:bodyPr/>
                    <a:lstStyle/>
                    <a:p>
                      <a:pPr marL="92075" marR="0" lvl="0" indent="0" algn="l" defTabSz="457200" rtl="0" eaLnBrk="1" fontAlgn="base" latinLnBrk="0" hangingPunct="0">
                        <a:lnSpc>
                          <a:spcPct val="93000"/>
                        </a:lnSpc>
                        <a:spcBef>
                          <a:spcPts val="313"/>
                        </a:spcBef>
                        <a:spcAft>
                          <a:spcPts val="13"/>
                        </a:spcAft>
                        <a:buClr>
                          <a:srgbClr val="000000"/>
                        </a:buClr>
                        <a:buSzPct val="100000"/>
                        <a:buFont typeface="Times New Roman" pitchFamily="18" charset="0"/>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Lst>
                      </a:pPr>
                      <a:r>
                        <a:rPr kumimoji="0" lang="en" sz="1600" b="0" i="0" u="none" strike="noStrike" cap="none" normalizeH="0" baseline="0" dirty="0">
                          <a:ln>
                            <a:noFill/>
                          </a:ln>
                          <a:solidFill>
                            <a:srgbClr val="000000"/>
                          </a:solidFill>
                          <a:effectLst/>
                          <a:latin typeface="Times New Roman" pitchFamily="18" charset="0"/>
                          <a:ea typeface="Noto Sans SC Regular" charset="0"/>
                          <a:cs typeface="Noto Sans SC Regular" charset="0"/>
                        </a:rPr>
                        <a:t>Medium arteries</a:t>
                      </a:r>
                      <a:endParaRPr kumimoji="0" lang="en-US" sz="1600" b="0" i="0" u="none" strike="noStrike" cap="none" normalizeH="0" baseline="0" dirty="0">
                        <a:ln>
                          <a:noFill/>
                        </a:ln>
                        <a:solidFill>
                          <a:srgbClr val="000000"/>
                        </a:solidFill>
                        <a:effectLst/>
                        <a:latin typeface="Times New Roman" pitchFamily="18" charset="0"/>
                        <a:ea typeface="Noto Sans SC Regular" charset="0"/>
                        <a:cs typeface="Noto Sans SC Regular" charset="0"/>
                      </a:endParaRPr>
                    </a:p>
                  </a:txBody>
                  <a:tcPr marL="0" marR="0" marT="39240" marB="0" horzOverflow="overflow">
                    <a:lnL w="28080" cap="flat" cmpd="sng" algn="ctr">
                      <a:solidFill>
                        <a:srgbClr val="000000"/>
                      </a:solidFill>
                      <a:prstDash val="solid"/>
                      <a:round/>
                      <a:headEnd type="none" w="med" len="med"/>
                      <a:tailEnd type="none" w="med" len="med"/>
                    </a:lnL>
                    <a:lnR w="12240" cap="flat" cmpd="sng" algn="ctr">
                      <a:solidFill>
                        <a:srgbClr val="000000"/>
                      </a:solidFill>
                      <a:prstDash val="solid"/>
                      <a:round/>
                      <a:headEnd type="none" w="med" len="med"/>
                      <a:tailEnd type="none" w="med" len="med"/>
                    </a:lnR>
                    <a:lnT w="12240" cap="flat" cmpd="sng" algn="ctr">
                      <a:solidFill>
                        <a:srgbClr val="000000"/>
                      </a:solidFill>
                      <a:prstDash val="solid"/>
                      <a:round/>
                      <a:headEnd type="none" w="med" len="med"/>
                      <a:tailEnd type="none" w="med" len="med"/>
                    </a:lnT>
                    <a:lnB w="12240" cap="flat" cmpd="sng" algn="ctr">
                      <a:solidFill>
                        <a:srgbClr val="000000"/>
                      </a:solidFill>
                      <a:prstDash val="solid"/>
                      <a:round/>
                      <a:headEnd type="none" w="med" len="med"/>
                      <a:tailEnd type="none" w="med" len="med"/>
                    </a:lnB>
                    <a:lnTlToBr>
                      <a:noFill/>
                    </a:lnTlToBr>
                    <a:lnBlToTr>
                      <a:noFill/>
                    </a:lnBlToTr>
                    <a:noFill/>
                  </a:tcPr>
                </a:tc>
                <a:tc>
                  <a:txBody>
                    <a:bodyPr/>
                    <a:lstStyle/>
                    <a:p>
                      <a:pPr marL="92075" marR="0" lvl="0" indent="0" algn="l" defTabSz="457200" rtl="0" eaLnBrk="1" fontAlgn="base" latinLnBrk="0" hangingPunct="0">
                        <a:lnSpc>
                          <a:spcPct val="93000"/>
                        </a:lnSpc>
                        <a:spcBef>
                          <a:spcPts val="313"/>
                        </a:spcBef>
                        <a:spcAft>
                          <a:spcPts val="13"/>
                        </a:spcAft>
                        <a:buClr>
                          <a:srgbClr val="000000"/>
                        </a:buClr>
                        <a:buSzPct val="100000"/>
                        <a:buFont typeface="Times New Roman" pitchFamily="18" charset="0"/>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Lst>
                      </a:pPr>
                      <a:r>
                        <a:rPr kumimoji="0" lang="en" sz="1600" b="0" i="0" u="none" strike="noStrike" cap="none" normalizeH="0" baseline="0" dirty="0" err="1">
                          <a:ln>
                            <a:noFill/>
                          </a:ln>
                          <a:solidFill>
                            <a:srgbClr val="000000"/>
                          </a:solidFill>
                          <a:effectLst/>
                          <a:latin typeface="Times New Roman" pitchFamily="18" charset="0"/>
                          <a:ea typeface="Noto Sans SC Regular" charset="0"/>
                          <a:cs typeface="Noto Sans SC Regular" charset="0"/>
                        </a:rPr>
                        <a:t>Periarteritis</a:t>
                      </a:r>
                      <a:r>
                        <a:rPr kumimoji="0" lang="en" sz="1600" b="0" i="0" u="none" strike="noStrike" cap="none" normalizeH="0" baseline="0" dirty="0">
                          <a:ln>
                            <a:noFill/>
                          </a:ln>
                          <a:solidFill>
                            <a:srgbClr val="000000"/>
                          </a:solidFill>
                          <a:effectLst/>
                          <a:latin typeface="Times New Roman" pitchFamily="18" charset="0"/>
                          <a:ea typeface="Noto Sans SC Regular" charset="0"/>
                          <a:cs typeface="Noto Sans SC Regular" charset="0"/>
                        </a:rPr>
                        <a:t> </a:t>
                      </a:r>
                      <a:r>
                        <a:rPr kumimoji="0" lang="en" sz="1600" b="0" i="0" u="none" strike="noStrike" cap="none" normalizeH="0" baseline="0" dirty="0" err="1">
                          <a:ln>
                            <a:noFill/>
                          </a:ln>
                          <a:solidFill>
                            <a:srgbClr val="000000"/>
                          </a:solidFill>
                          <a:effectLst/>
                          <a:latin typeface="Times New Roman" pitchFamily="18" charset="0"/>
                          <a:ea typeface="Noto Sans SC Regular" charset="0"/>
                          <a:cs typeface="Noto Sans SC Regular" charset="0"/>
                        </a:rPr>
                        <a:t>nodosa </a:t>
                      </a:r>
                      <a:r>
                        <a:rPr kumimoji="0" lang="en" sz="1600" b="0" i="0" u="none" strike="noStrike" cap="none" normalizeH="0" baseline="0" dirty="0">
                          <a:ln>
                            <a:noFill/>
                          </a:ln>
                          <a:solidFill>
                            <a:srgbClr val="000000"/>
                          </a:solidFill>
                          <a:effectLst/>
                          <a:latin typeface="Times New Roman" pitchFamily="18" charset="0"/>
                          <a:ea typeface="Noto Sans SC Regular" charset="0"/>
                          <a:cs typeface="Noto Sans SC Regular" charset="0"/>
                        </a:rPr>
                        <a:t>PAN</a:t>
                      </a:r>
                    </a:p>
                    <a:p>
                      <a:pPr marL="92075" marR="0" lvl="0" indent="0" algn="l" defTabSz="457200" rtl="0" eaLnBrk="1" fontAlgn="base" latinLnBrk="0" hangingPunct="0">
                        <a:lnSpc>
                          <a:spcPct val="93000"/>
                        </a:lnSpc>
                        <a:spcBef>
                          <a:spcPts val="400"/>
                        </a:spcBef>
                        <a:spcAft>
                          <a:spcPts val="13"/>
                        </a:spcAft>
                        <a:buClr>
                          <a:srgbClr val="000000"/>
                        </a:buClr>
                        <a:buSzPct val="100000"/>
                        <a:buFont typeface="Times New Roman" pitchFamily="18" charset="0"/>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Lst>
                      </a:pPr>
                      <a:r>
                        <a:rPr kumimoji="0" lang="en" sz="1600" b="0" i="0" u="none" strike="noStrike" cap="none" normalizeH="0" baseline="0" dirty="0">
                          <a:ln>
                            <a:noFill/>
                          </a:ln>
                          <a:solidFill>
                            <a:srgbClr val="000000"/>
                          </a:solidFill>
                          <a:effectLst/>
                          <a:latin typeface="Times New Roman" pitchFamily="18" charset="0"/>
                          <a:ea typeface="Noto Sans SC Regular" charset="0"/>
                          <a:cs typeface="Noto Sans SC Regular" charset="0"/>
                        </a:rPr>
                        <a:t>M. Kawasaki</a:t>
                      </a:r>
                    </a:p>
                  </a:txBody>
                  <a:tcPr marL="0" marR="0" marT="39240" marB="0" horzOverflow="overflow">
                    <a:lnL w="12240" cap="flat" cmpd="sng" algn="ctr">
                      <a:solidFill>
                        <a:srgbClr val="000000"/>
                      </a:solidFill>
                      <a:prstDash val="solid"/>
                      <a:round/>
                      <a:headEnd type="none" w="med" len="med"/>
                      <a:tailEnd type="none" w="med" len="med"/>
                    </a:lnL>
                    <a:lnR w="12240" cap="flat" cmpd="sng" algn="ctr">
                      <a:solidFill>
                        <a:srgbClr val="000000"/>
                      </a:solidFill>
                      <a:prstDash val="solid"/>
                      <a:round/>
                      <a:headEnd type="none" w="med" len="med"/>
                      <a:tailEnd type="none" w="med" len="med"/>
                    </a:lnR>
                    <a:lnT w="12240" cap="flat" cmpd="sng" algn="ctr">
                      <a:solidFill>
                        <a:srgbClr val="000000"/>
                      </a:solidFill>
                      <a:prstDash val="solid"/>
                      <a:round/>
                      <a:headEnd type="none" w="med" len="med"/>
                      <a:tailEnd type="none" w="med" len="med"/>
                    </a:lnT>
                    <a:lnB w="12240" cap="flat" cmpd="sng" algn="ctr">
                      <a:solidFill>
                        <a:srgbClr val="000000"/>
                      </a:solidFill>
                      <a:prstDash val="solid"/>
                      <a:round/>
                      <a:headEnd type="none" w="med" len="med"/>
                      <a:tailEnd type="none" w="med" len="med"/>
                    </a:lnB>
                    <a:lnTlToBr>
                      <a:noFill/>
                    </a:lnTlToBr>
                    <a:lnBlToTr>
                      <a:noFill/>
                    </a:lnBlToTr>
                    <a:noFill/>
                  </a:tcPr>
                </a:tc>
                <a:tc>
                  <a:txBody>
                    <a:bodyPr/>
                    <a:lstStyle/>
                    <a:p>
                      <a:pPr marL="92075" marR="0" lvl="0" indent="0" algn="l" defTabSz="457200" rtl="0" eaLnBrk="1" fontAlgn="base" latinLnBrk="0" hangingPunct="0">
                        <a:lnSpc>
                          <a:spcPct val="93000"/>
                        </a:lnSpc>
                        <a:spcBef>
                          <a:spcPts val="313"/>
                        </a:spcBef>
                        <a:spcAft>
                          <a:spcPts val="13"/>
                        </a:spcAft>
                        <a:buClr>
                          <a:srgbClr val="000000"/>
                        </a:buClr>
                        <a:buSzPct val="100000"/>
                        <a:buFont typeface="Times New Roman" pitchFamily="18" charset="0"/>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Lst>
                      </a:pPr>
                      <a:r>
                        <a:rPr kumimoji="0" lang="en" sz="1600" b="0" i="0" u="none" strike="noStrike" cap="none" normalizeH="0" baseline="0" dirty="0">
                          <a:ln>
                            <a:noFill/>
                          </a:ln>
                          <a:solidFill>
                            <a:srgbClr val="000000"/>
                          </a:solidFill>
                          <a:effectLst/>
                          <a:latin typeface="Times New Roman" pitchFamily="18" charset="0"/>
                          <a:ea typeface="Noto Sans SC Regular" charset="0"/>
                          <a:cs typeface="Noto Sans SC Regular" charset="0"/>
                        </a:rPr>
                        <a:t>PAN combined with Hepatitis B</a:t>
                      </a:r>
                      <a:endParaRPr kumimoji="0" lang="en-US" sz="1600" b="0" i="0" u="none" strike="noStrike" cap="none" normalizeH="0" baseline="0" dirty="0">
                        <a:ln>
                          <a:noFill/>
                        </a:ln>
                        <a:solidFill>
                          <a:srgbClr val="000000"/>
                        </a:solidFill>
                        <a:effectLst/>
                        <a:latin typeface="Times New Roman" pitchFamily="18" charset="0"/>
                        <a:ea typeface="Noto Sans SC Regular" charset="0"/>
                        <a:cs typeface="Noto Sans SC Regular" charset="0"/>
                      </a:endParaRPr>
                    </a:p>
                  </a:txBody>
                  <a:tcPr marL="0" marR="0" marT="39240" marB="0" horzOverflow="overflow">
                    <a:lnL w="12240" cap="flat" cmpd="sng" algn="ctr">
                      <a:solidFill>
                        <a:srgbClr val="000000"/>
                      </a:solidFill>
                      <a:prstDash val="solid"/>
                      <a:round/>
                      <a:headEnd type="none" w="med" len="med"/>
                      <a:tailEnd type="none" w="med" len="med"/>
                    </a:lnL>
                    <a:lnR w="28080" cap="flat" cmpd="sng" algn="ctr">
                      <a:solidFill>
                        <a:srgbClr val="000000"/>
                      </a:solidFill>
                      <a:prstDash val="solid"/>
                      <a:round/>
                      <a:headEnd type="none" w="med" len="med"/>
                      <a:tailEnd type="none" w="med" len="med"/>
                    </a:lnR>
                    <a:lnT w="12240" cap="flat" cmpd="sng" algn="ctr">
                      <a:solidFill>
                        <a:srgbClr val="000000"/>
                      </a:solidFill>
                      <a:prstDash val="solid"/>
                      <a:round/>
                      <a:headEnd type="none" w="med" len="med"/>
                      <a:tailEnd type="none" w="med" len="med"/>
                    </a:lnT>
                    <a:lnB w="1224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2"/>
                  </a:ext>
                </a:extLst>
              </a:tr>
              <a:tr h="1794174">
                <a:tc>
                  <a:txBody>
                    <a:bodyPr/>
                    <a:lstStyle/>
                    <a:p>
                      <a:pPr marL="92075" marR="0" lvl="0" indent="0" algn="l" defTabSz="457200" rtl="0" eaLnBrk="1" fontAlgn="base" latinLnBrk="0" hangingPunct="0">
                        <a:lnSpc>
                          <a:spcPct val="93000"/>
                        </a:lnSpc>
                        <a:spcBef>
                          <a:spcPts val="313"/>
                        </a:spcBef>
                        <a:spcAft>
                          <a:spcPts val="13"/>
                        </a:spcAft>
                        <a:buClr>
                          <a:srgbClr val="000000"/>
                        </a:buClr>
                        <a:buSzPct val="100000"/>
                        <a:buFont typeface="Times New Roman" pitchFamily="18" charset="0"/>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Lst>
                      </a:pPr>
                      <a:r>
                        <a:rPr kumimoji="0" lang="en" sz="1600" b="0" i="0" u="none" strike="noStrike" cap="none" normalizeH="0" baseline="0" dirty="0">
                          <a:ln>
                            <a:noFill/>
                          </a:ln>
                          <a:solidFill>
                            <a:srgbClr val="000000"/>
                          </a:solidFill>
                          <a:effectLst/>
                          <a:latin typeface="Times New Roman" pitchFamily="18" charset="0"/>
                          <a:ea typeface="Noto Sans SC Regular" charset="0"/>
                          <a:cs typeface="Noto Sans SC Regular" charset="0"/>
                        </a:rPr>
                        <a:t>Small blood vessels and medium arteries</a:t>
                      </a:r>
                      <a:endParaRPr kumimoji="0" lang="en-US" sz="1600" b="0" i="0" u="none" strike="noStrike" cap="none" normalizeH="0" baseline="0" dirty="0">
                        <a:ln>
                          <a:noFill/>
                        </a:ln>
                        <a:solidFill>
                          <a:srgbClr val="000000"/>
                        </a:solidFill>
                        <a:effectLst/>
                        <a:latin typeface="Times New Roman" pitchFamily="18" charset="0"/>
                        <a:ea typeface="Noto Sans SC Regular" charset="0"/>
                        <a:cs typeface="Noto Sans SC Regular" charset="0"/>
                      </a:endParaRPr>
                    </a:p>
                  </a:txBody>
                  <a:tcPr marL="0" marR="0" marT="39240" marB="0" horzOverflow="overflow">
                    <a:lnL w="28080" cap="flat" cmpd="sng" algn="ctr">
                      <a:solidFill>
                        <a:srgbClr val="000000"/>
                      </a:solidFill>
                      <a:prstDash val="solid"/>
                      <a:round/>
                      <a:headEnd type="none" w="med" len="med"/>
                      <a:tailEnd type="none" w="med" len="med"/>
                    </a:lnL>
                    <a:lnR w="12240" cap="flat" cmpd="sng" algn="ctr">
                      <a:solidFill>
                        <a:srgbClr val="000000"/>
                      </a:solidFill>
                      <a:prstDash val="solid"/>
                      <a:round/>
                      <a:headEnd type="none" w="med" len="med"/>
                      <a:tailEnd type="none" w="med" len="med"/>
                    </a:lnR>
                    <a:lnT w="12240" cap="flat" cmpd="sng" algn="ctr">
                      <a:solidFill>
                        <a:srgbClr val="000000"/>
                      </a:solidFill>
                      <a:prstDash val="solid"/>
                      <a:round/>
                      <a:headEnd type="none" w="med" len="med"/>
                      <a:tailEnd type="none" w="med" len="med"/>
                    </a:lnT>
                    <a:lnB w="12240" cap="flat" cmpd="sng" algn="ctr">
                      <a:solidFill>
                        <a:srgbClr val="000000"/>
                      </a:solidFill>
                      <a:prstDash val="solid"/>
                      <a:round/>
                      <a:headEnd type="none" w="med" len="med"/>
                      <a:tailEnd type="none" w="med" len="med"/>
                    </a:lnB>
                    <a:lnTlToBr>
                      <a:noFill/>
                    </a:lnTlToBr>
                    <a:lnBlToTr>
                      <a:noFill/>
                    </a:lnBlToTr>
                    <a:noFill/>
                  </a:tcPr>
                </a:tc>
                <a:tc>
                  <a:txBody>
                    <a:bodyPr/>
                    <a:lstStyle/>
                    <a:p>
                      <a:pPr marL="92075" marR="0" lvl="0" indent="0" algn="l" defTabSz="457200" rtl="0" eaLnBrk="1" fontAlgn="base" latinLnBrk="0" hangingPunct="0">
                        <a:lnSpc>
                          <a:spcPts val="2300"/>
                        </a:lnSpc>
                        <a:spcBef>
                          <a:spcPts val="75"/>
                        </a:spcBef>
                        <a:spcAft>
                          <a:spcPts val="13"/>
                        </a:spcAft>
                        <a:buClr>
                          <a:srgbClr val="000000"/>
                        </a:buClr>
                        <a:buSzPct val="100000"/>
                        <a:buFont typeface="Times New Roman" pitchFamily="18" charset="0"/>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Lst>
                      </a:pPr>
                      <a:r>
                        <a:rPr kumimoji="0" lang="en" sz="1600" b="0" i="0" u="none" strike="noStrike" cap="none" normalizeH="0" baseline="0" dirty="0">
                          <a:ln>
                            <a:noFill/>
                          </a:ln>
                          <a:solidFill>
                            <a:srgbClr val="000000"/>
                          </a:solidFill>
                          <a:effectLst/>
                          <a:latin typeface="Times New Roman" pitchFamily="18" charset="0"/>
                          <a:ea typeface="Noto Sans SC Regular" charset="0"/>
                          <a:cs typeface="Noto Sans SC Regular" charset="0"/>
                        </a:rPr>
                        <a:t>Wegener 's granulomatosis of Churg - Strauss -  syndrome microscopically polyangiitis</a:t>
                      </a:r>
                      <a:endParaRPr kumimoji="0" lang="en-US" sz="1600" b="0" i="0" u="none" strike="noStrike" cap="none" normalizeH="0" baseline="0" dirty="0">
                        <a:ln>
                          <a:noFill/>
                        </a:ln>
                        <a:solidFill>
                          <a:srgbClr val="000000"/>
                        </a:solidFill>
                        <a:effectLst/>
                        <a:latin typeface="Times New Roman" pitchFamily="18" charset="0"/>
                        <a:ea typeface="Noto Sans SC Regular" charset="0"/>
                        <a:cs typeface="Noto Sans SC Regular" charset="0"/>
                      </a:endParaRPr>
                    </a:p>
                  </a:txBody>
                  <a:tcPr marL="0" marR="0" marT="8640" marB="0" horzOverflow="overflow">
                    <a:lnL w="12240" cap="flat" cmpd="sng" algn="ctr">
                      <a:solidFill>
                        <a:srgbClr val="000000"/>
                      </a:solidFill>
                      <a:prstDash val="solid"/>
                      <a:round/>
                      <a:headEnd type="none" w="med" len="med"/>
                      <a:tailEnd type="none" w="med" len="med"/>
                    </a:lnL>
                    <a:lnR w="12240" cap="flat" cmpd="sng" algn="ctr">
                      <a:solidFill>
                        <a:srgbClr val="000000"/>
                      </a:solidFill>
                      <a:prstDash val="solid"/>
                      <a:round/>
                      <a:headEnd type="none" w="med" len="med"/>
                      <a:tailEnd type="none" w="med" len="med"/>
                    </a:lnR>
                    <a:lnT w="12240" cap="flat" cmpd="sng" algn="ctr">
                      <a:solidFill>
                        <a:srgbClr val="000000"/>
                      </a:solidFill>
                      <a:prstDash val="solid"/>
                      <a:round/>
                      <a:headEnd type="none" w="med" len="med"/>
                      <a:tailEnd type="none" w="med" len="med"/>
                    </a:lnT>
                    <a:lnB w="12240" cap="flat" cmpd="sng" algn="ctr">
                      <a:solidFill>
                        <a:srgbClr val="000000"/>
                      </a:solidFill>
                      <a:prstDash val="solid"/>
                      <a:round/>
                      <a:headEnd type="none" w="med" len="med"/>
                      <a:tailEnd type="none" w="med" len="med"/>
                    </a:lnB>
                    <a:lnTlToBr>
                      <a:noFill/>
                    </a:lnTlToBr>
                    <a:lnBlToTr>
                      <a:noFill/>
                    </a:lnBlToTr>
                    <a:noFill/>
                  </a:tcPr>
                </a:tc>
                <a:tc>
                  <a:txBody>
                    <a:bodyPr/>
                    <a:lstStyle/>
                    <a:p>
                      <a:pPr marL="92075" marR="0" lvl="0" indent="0" algn="l" defTabSz="457200" rtl="0" eaLnBrk="1" fontAlgn="base" latinLnBrk="0" hangingPunct="0">
                        <a:lnSpc>
                          <a:spcPct val="93000"/>
                        </a:lnSpc>
                        <a:spcBef>
                          <a:spcPts val="125"/>
                        </a:spcBef>
                        <a:spcAft>
                          <a:spcPts val="13"/>
                        </a:spcAft>
                        <a:buClr>
                          <a:srgbClr val="000000"/>
                        </a:buClr>
                        <a:buSzPct val="100000"/>
                        <a:buFont typeface="Times New Roman" pitchFamily="18" charset="0"/>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Lst>
                      </a:pPr>
                      <a:r>
                        <a:rPr kumimoji="0" lang="en" sz="1600" b="0" i="0" u="none" strike="noStrike" cap="none" normalizeH="0" baseline="0" dirty="0">
                          <a:ln>
                            <a:noFill/>
                          </a:ln>
                          <a:solidFill>
                            <a:srgbClr val="000000"/>
                          </a:solidFill>
                          <a:effectLst/>
                          <a:latin typeface="Times New Roman" pitchFamily="18" charset="0"/>
                          <a:ea typeface="Noto Sans SC Regular" charset="0"/>
                          <a:cs typeface="Noto Sans SC Regular" charset="0"/>
                        </a:rPr>
                        <a:t>Vasculitis in RA, SLE , Sjogren syndrome, associated with medications, HIV infection </a:t>
                      </a:r>
                    </a:p>
                  </a:txBody>
                  <a:tcPr marL="0" marR="0" marT="15120" marB="0" horzOverflow="overflow">
                    <a:lnL w="12240" cap="flat" cmpd="sng" algn="ctr">
                      <a:solidFill>
                        <a:srgbClr val="000000"/>
                      </a:solidFill>
                      <a:prstDash val="solid"/>
                      <a:round/>
                      <a:headEnd type="none" w="med" len="med"/>
                      <a:tailEnd type="none" w="med" len="med"/>
                    </a:lnL>
                    <a:lnR w="28080" cap="flat" cmpd="sng" algn="ctr">
                      <a:solidFill>
                        <a:srgbClr val="000000"/>
                      </a:solidFill>
                      <a:prstDash val="solid"/>
                      <a:round/>
                      <a:headEnd type="none" w="med" len="med"/>
                      <a:tailEnd type="none" w="med" len="med"/>
                    </a:lnR>
                    <a:lnT w="12240" cap="flat" cmpd="sng" algn="ctr">
                      <a:solidFill>
                        <a:srgbClr val="000000"/>
                      </a:solidFill>
                      <a:prstDash val="solid"/>
                      <a:round/>
                      <a:headEnd type="none" w="med" len="med"/>
                      <a:tailEnd type="none" w="med" len="med"/>
                    </a:lnT>
                    <a:lnB w="1224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3"/>
                  </a:ext>
                </a:extLst>
              </a:tr>
              <a:tr h="1032931">
                <a:tc>
                  <a:txBody>
                    <a:bodyPr/>
                    <a:lstStyle/>
                    <a:p>
                      <a:pPr marL="92075" marR="0" lvl="0" indent="0" algn="l" defTabSz="457200" rtl="0" eaLnBrk="1" fontAlgn="base" latinLnBrk="0" hangingPunct="0">
                        <a:lnSpc>
                          <a:spcPct val="93000"/>
                        </a:lnSpc>
                        <a:spcBef>
                          <a:spcPts val="325"/>
                        </a:spcBef>
                        <a:spcAft>
                          <a:spcPts val="13"/>
                        </a:spcAft>
                        <a:buClr>
                          <a:srgbClr val="000000"/>
                        </a:buClr>
                        <a:buSzPct val="100000"/>
                        <a:buFont typeface="Times New Roman" pitchFamily="18" charset="0"/>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Lst>
                      </a:pPr>
                      <a:r>
                        <a:rPr kumimoji="0" lang="en-US" sz="1600" b="0" i="0" u="none" strike="noStrike" cap="none" normalizeH="0" baseline="0" dirty="0">
                          <a:ln>
                            <a:noFill/>
                          </a:ln>
                          <a:solidFill>
                            <a:srgbClr val="000000"/>
                          </a:solidFill>
                          <a:effectLst/>
                          <a:latin typeface="Times New Roman" pitchFamily="18" charset="0"/>
                          <a:ea typeface="Noto Sans SC Regular" charset="0"/>
                          <a:cs typeface="Noto Sans SC Regular" charset="0"/>
                        </a:rPr>
                        <a:t>Small blood vessels </a:t>
                      </a:r>
                    </a:p>
                    <a:p>
                      <a:pPr marL="92075" marR="0" lvl="0" indent="0" algn="l" defTabSz="457200" rtl="0" eaLnBrk="1" fontAlgn="base" latinLnBrk="0" hangingPunct="0">
                        <a:lnSpc>
                          <a:spcPct val="93000"/>
                        </a:lnSpc>
                        <a:spcBef>
                          <a:spcPts val="400"/>
                        </a:spcBef>
                        <a:spcAft>
                          <a:spcPts val="13"/>
                        </a:spcAft>
                        <a:buClr>
                          <a:srgbClr val="000000"/>
                        </a:buClr>
                        <a:buSzPct val="100000"/>
                        <a:buFont typeface="Times New Roman" pitchFamily="18" charset="0"/>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Lst>
                      </a:pPr>
                      <a:r>
                        <a:rPr kumimoji="0" lang="en" sz="1600" b="0" i="0" u="none" strike="noStrike" cap="none" normalizeH="0" baseline="0" dirty="0">
                          <a:ln>
                            <a:noFill/>
                          </a:ln>
                          <a:solidFill>
                            <a:srgbClr val="000000"/>
                          </a:solidFill>
                          <a:effectLst/>
                          <a:latin typeface="Times New Roman" pitchFamily="18" charset="0"/>
                          <a:ea typeface="Noto Sans SC Regular" charset="0"/>
                          <a:cs typeface="Noto Sans SC Regular" charset="0"/>
                        </a:rPr>
                        <a:t>Leukocytoclastic effect</a:t>
                      </a:r>
                      <a:endParaRPr kumimoji="0" lang="en-US" sz="1600" b="0" i="0" u="none" strike="noStrike" cap="none" normalizeH="0" baseline="0" dirty="0">
                        <a:ln>
                          <a:noFill/>
                        </a:ln>
                        <a:solidFill>
                          <a:srgbClr val="000000"/>
                        </a:solidFill>
                        <a:effectLst/>
                        <a:latin typeface="Times New Roman" pitchFamily="18" charset="0"/>
                        <a:ea typeface="Noto Sans SC Regular" charset="0"/>
                        <a:cs typeface="Noto Sans SC Regular" charset="0"/>
                      </a:endParaRPr>
                    </a:p>
                  </a:txBody>
                  <a:tcPr marL="0" marR="0" marT="39960" marB="0" horzOverflow="overflow">
                    <a:lnL w="28080" cap="flat" cmpd="sng" algn="ctr">
                      <a:solidFill>
                        <a:srgbClr val="000000"/>
                      </a:solidFill>
                      <a:prstDash val="solid"/>
                      <a:round/>
                      <a:headEnd type="none" w="med" len="med"/>
                      <a:tailEnd type="none" w="med" len="med"/>
                    </a:lnL>
                    <a:lnR w="12240" cap="flat" cmpd="sng" algn="ctr">
                      <a:solidFill>
                        <a:srgbClr val="000000"/>
                      </a:solidFill>
                      <a:prstDash val="solid"/>
                      <a:round/>
                      <a:headEnd type="none" w="med" len="med"/>
                      <a:tailEnd type="none" w="med" len="med"/>
                    </a:lnR>
                    <a:lnT w="12240" cap="flat" cmpd="sng" algn="ctr">
                      <a:solidFill>
                        <a:srgbClr val="000000"/>
                      </a:solidFill>
                      <a:prstDash val="solid"/>
                      <a:round/>
                      <a:headEnd type="none" w="med" len="med"/>
                      <a:tailEnd type="none" w="med" len="med"/>
                    </a:lnT>
                    <a:lnB w="28080" cap="flat" cmpd="sng" algn="ctr">
                      <a:solidFill>
                        <a:srgbClr val="000000"/>
                      </a:solidFill>
                      <a:prstDash val="solid"/>
                      <a:round/>
                      <a:headEnd type="none" w="med" len="med"/>
                      <a:tailEnd type="none" w="med" len="med"/>
                    </a:lnB>
                    <a:lnTlToBr>
                      <a:noFill/>
                    </a:lnTlToBr>
                    <a:lnBlToTr>
                      <a:noFill/>
                    </a:lnBlToTr>
                    <a:noFill/>
                  </a:tcPr>
                </a:tc>
                <a:tc>
                  <a:txBody>
                    <a:bodyPr/>
                    <a:lstStyle/>
                    <a:p>
                      <a:pPr marL="92075" marR="0" lvl="0" indent="0" algn="l" defTabSz="457200" rtl="0" eaLnBrk="1" fontAlgn="base" latinLnBrk="0" hangingPunct="0">
                        <a:lnSpc>
                          <a:spcPts val="2300"/>
                        </a:lnSpc>
                        <a:spcBef>
                          <a:spcPts val="88"/>
                        </a:spcBef>
                        <a:spcAft>
                          <a:spcPts val="13"/>
                        </a:spcAft>
                        <a:buClr>
                          <a:srgbClr val="000000"/>
                        </a:buClr>
                        <a:buSzPct val="100000"/>
                        <a:buFont typeface="Times New Roman" pitchFamily="18" charset="0"/>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Lst>
                      </a:pPr>
                      <a:r>
                        <a:rPr kumimoji="0" lang="en" sz="1600" b="0" i="0" u="none" strike="noStrike" cap="none" normalizeH="0" baseline="0" dirty="0">
                          <a:ln>
                            <a:noFill/>
                          </a:ln>
                          <a:solidFill>
                            <a:srgbClr val="000000"/>
                          </a:solidFill>
                          <a:effectLst/>
                          <a:latin typeface="Times New Roman" pitchFamily="18" charset="0"/>
                          <a:ea typeface="Noto Sans SC Regular" charset="0"/>
                          <a:cs typeface="Noto Sans SC Regular" charset="0"/>
                        </a:rPr>
                        <a:t>Henoch-Schonlein purpura , cryoglobulinaemia</a:t>
                      </a:r>
                      <a:endParaRPr kumimoji="0" lang="en-US" sz="1600" b="0" i="0" u="none" strike="noStrike" cap="none" normalizeH="0" baseline="0" dirty="0">
                        <a:ln>
                          <a:noFill/>
                        </a:ln>
                        <a:solidFill>
                          <a:srgbClr val="000000"/>
                        </a:solidFill>
                        <a:effectLst/>
                        <a:latin typeface="Times New Roman" pitchFamily="18" charset="0"/>
                        <a:ea typeface="Noto Sans SC Regular" charset="0"/>
                        <a:cs typeface="Noto Sans SC Regular" charset="0"/>
                      </a:endParaRPr>
                    </a:p>
                  </a:txBody>
                  <a:tcPr marL="0" marR="0" marT="9360" marB="0" horzOverflow="overflow">
                    <a:lnL w="12240" cap="flat" cmpd="sng" algn="ctr">
                      <a:solidFill>
                        <a:srgbClr val="000000"/>
                      </a:solidFill>
                      <a:prstDash val="solid"/>
                      <a:round/>
                      <a:headEnd type="none" w="med" len="med"/>
                      <a:tailEnd type="none" w="med" len="med"/>
                    </a:lnL>
                    <a:lnR w="12240" cap="flat" cmpd="sng" algn="ctr">
                      <a:solidFill>
                        <a:srgbClr val="000000"/>
                      </a:solidFill>
                      <a:prstDash val="solid"/>
                      <a:round/>
                      <a:headEnd type="none" w="med" len="med"/>
                      <a:tailEnd type="none" w="med" len="med"/>
                    </a:lnR>
                    <a:lnT w="12240" cap="flat" cmpd="sng" algn="ctr">
                      <a:solidFill>
                        <a:srgbClr val="000000"/>
                      </a:solidFill>
                      <a:prstDash val="solid"/>
                      <a:round/>
                      <a:headEnd type="none" w="med" len="med"/>
                      <a:tailEnd type="none" w="med" len="med"/>
                    </a:lnT>
                    <a:lnB w="28080" cap="flat" cmpd="sng" algn="ctr">
                      <a:solidFill>
                        <a:srgbClr val="000000"/>
                      </a:solidFill>
                      <a:prstDash val="solid"/>
                      <a:round/>
                      <a:headEnd type="none" w="med" len="med"/>
                      <a:tailEnd type="none" w="med" len="med"/>
                    </a:lnB>
                    <a:lnTlToBr>
                      <a:noFill/>
                    </a:lnTlToBr>
                    <a:lnBlToTr>
                      <a:noFill/>
                    </a:lnBlToTr>
                    <a:noFill/>
                  </a:tcPr>
                </a:tc>
                <a:tc>
                  <a:txBody>
                    <a:bodyPr/>
                    <a:lstStyle/>
                    <a:p>
                      <a:pPr marL="92075" marR="0" lvl="0" indent="0" algn="l" defTabSz="457200" rtl="0" eaLnBrk="1" fontAlgn="base" latinLnBrk="0" hangingPunct="0">
                        <a:lnSpc>
                          <a:spcPct val="93000"/>
                        </a:lnSpc>
                        <a:spcBef>
                          <a:spcPts val="325"/>
                        </a:spcBef>
                        <a:spcAft>
                          <a:spcPts val="13"/>
                        </a:spcAft>
                        <a:buClr>
                          <a:srgbClr val="000000"/>
                        </a:buClr>
                        <a:buSzPct val="100000"/>
                        <a:buFont typeface="Times New Roman" pitchFamily="18" charset="0"/>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Lst>
                      </a:pPr>
                      <a:r>
                        <a:rPr kumimoji="0" lang="en" sz="1600" b="0" i="0" u="none" strike="noStrike" cap="none" normalizeH="0" baseline="0" dirty="0">
                          <a:ln>
                            <a:noFill/>
                          </a:ln>
                          <a:solidFill>
                            <a:srgbClr val="000000"/>
                          </a:solidFill>
                          <a:effectLst/>
                          <a:latin typeface="Times New Roman" pitchFamily="18" charset="0"/>
                          <a:ea typeface="Noto Sans SC Regular" charset="0"/>
                          <a:cs typeface="Noto Sans SC Regular" charset="0"/>
                        </a:rPr>
                        <a:t>Medicine , combined with Hepatitis C</a:t>
                      </a:r>
                    </a:p>
                  </a:txBody>
                  <a:tcPr marL="0" marR="0" marT="39960" marB="0" horzOverflow="overflow">
                    <a:lnL w="12240" cap="flat" cmpd="sng" algn="ctr">
                      <a:solidFill>
                        <a:srgbClr val="000000"/>
                      </a:solidFill>
                      <a:prstDash val="solid"/>
                      <a:round/>
                      <a:headEnd type="none" w="med" len="med"/>
                      <a:tailEnd type="none" w="med" len="med"/>
                    </a:lnL>
                    <a:lnR w="28080" cap="flat" cmpd="sng" algn="ctr">
                      <a:solidFill>
                        <a:srgbClr val="000000"/>
                      </a:solidFill>
                      <a:prstDash val="solid"/>
                      <a:round/>
                      <a:headEnd type="none" w="med" len="med"/>
                      <a:tailEnd type="none" w="med" len="med"/>
                    </a:lnR>
                    <a:lnT w="12240" cap="flat" cmpd="sng" algn="ctr">
                      <a:solidFill>
                        <a:srgbClr val="000000"/>
                      </a:solidFill>
                      <a:prstDash val="solid"/>
                      <a:round/>
                      <a:headEnd type="none" w="med" len="med"/>
                      <a:tailEnd type="none" w="med" len="med"/>
                    </a:lnT>
                    <a:lnB w="2808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4"/>
                  </a:ext>
                </a:extLst>
              </a:tr>
            </a:tbl>
          </a:graphicData>
        </a:graphic>
      </p:graphicFrame>
    </p:spTree>
  </p:cSld>
  <p:clrMapOvr>
    <a:masterClrMapping/>
  </p:clrMapOvr>
  <p:transition spd="slow"/>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ChangeArrowheads="1"/>
          </p:cNvSpPr>
          <p:nvPr/>
        </p:nvSpPr>
        <p:spPr bwMode="auto">
          <a:xfrm>
            <a:off x="536575" y="1549400"/>
            <a:ext cx="7993063" cy="4164556"/>
          </a:xfrm>
          <a:prstGeom prst="rect">
            <a:avLst/>
          </a:prstGeom>
          <a:noFill/>
          <a:ln w="9525" cap="flat">
            <a:noFill/>
            <a:round/>
            <a:headEnd/>
            <a:tailEnd/>
          </a:ln>
          <a:effectLst/>
        </p:spPr>
        <p:txBody>
          <a:bodyPr lIns="0" tIns="85680" rIns="0" bIns="0">
            <a:spAutoFit/>
          </a:bodyPr>
          <a:lstStyle/>
          <a:p>
            <a:pPr marL="12700" fontAlgn="auto">
              <a:spcBef>
                <a:spcPts val="688"/>
              </a:spcBef>
              <a:spcAft>
                <a:spcPts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Lst>
              <a:defRPr/>
            </a:pPr>
            <a:r>
              <a:rPr lang="en" sz="2400" b="1" dirty="0">
                <a:solidFill>
                  <a:srgbClr val="FF0000"/>
                </a:solidFill>
                <a:latin typeface="Times New Roman" pitchFamily="18" charset="0"/>
                <a:ea typeface="Noto Sans SC Regular" charset="0"/>
                <a:cs typeface="Noto Sans SC Regular" charset="0"/>
              </a:rPr>
              <a:t>Functional diseases of arteries</a:t>
            </a:r>
            <a:endParaRPr lang="en-US" sz="2400" b="1" dirty="0">
              <a:solidFill>
                <a:srgbClr val="FF0000"/>
              </a:solidFill>
              <a:latin typeface="Times New Roman" pitchFamily="18" charset="0"/>
              <a:ea typeface="Noto Sans SC Regular" charset="0"/>
              <a:cs typeface="Noto Sans SC Regular" charset="0"/>
            </a:endParaRPr>
          </a:p>
          <a:p>
            <a:pPr marL="355600" indent="-342900" fontAlgn="auto">
              <a:spcBef>
                <a:spcPts val="588"/>
              </a:spcBef>
              <a:spcAft>
                <a:spcPts val="0"/>
              </a:spcAft>
              <a:buClr>
                <a:schemeClr val="tx1"/>
              </a:buClr>
              <a:buFont typeface="Times New Roman" pitchFamily="18"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Lst>
              <a:defRPr/>
            </a:pPr>
            <a:r>
              <a:rPr lang="en" sz="2400" b="1" dirty="0">
                <a:latin typeface="Times New Roman" pitchFamily="18" charset="0"/>
                <a:ea typeface="Noto Sans SC Regular" charset="0"/>
                <a:cs typeface="Noto Sans SC Regular" charset="0"/>
              </a:rPr>
              <a:t>Morbus </a:t>
            </a:r>
            <a:r>
              <a:rPr lang="en" sz="2400" dirty="0">
                <a:latin typeface="Times New Roman" pitchFamily="18" charset="0"/>
                <a:ea typeface="Noto Sans SC Regular" charset="0"/>
                <a:cs typeface="Noto Sans SC Regular" charset="0"/>
              </a:rPr>
              <a:t>and </a:t>
            </a:r>
            <a:r>
              <a:rPr lang="en" sz="2400" b="1" dirty="0">
                <a:latin typeface="Times New Roman" pitchFamily="18" charset="0"/>
                <a:ea typeface="Noto Sans SC Regular" charset="0"/>
                <a:cs typeface="Noto Sans SC Regular" charset="0"/>
              </a:rPr>
              <a:t>Raynaud syndrome</a:t>
            </a:r>
            <a:endParaRPr lang="sr-Cyrl-RS" sz="2400" b="1" dirty="0">
              <a:latin typeface="Times New Roman" pitchFamily="18" charset="0"/>
              <a:ea typeface="Noto Sans SC Regular" charset="0"/>
              <a:cs typeface="Noto Sans SC Regular" charset="0"/>
            </a:endParaRPr>
          </a:p>
          <a:p>
            <a:pPr marL="355600" indent="-342900" fontAlgn="auto">
              <a:spcBef>
                <a:spcPts val="588"/>
              </a:spcBef>
              <a:spcAft>
                <a:spcPts val="0"/>
              </a:spcAft>
              <a:buClr>
                <a:schemeClr val="tx1"/>
              </a:buClr>
              <a:buFont typeface="Times New Roman" pitchFamily="18"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Lst>
              <a:defRPr/>
            </a:pPr>
            <a:r>
              <a:rPr lang="en" sz="2400" b="1" dirty="0">
                <a:latin typeface="Times New Roman" pitchFamily="18" charset="0"/>
                <a:ea typeface="Noto Sans SC Regular" charset="0"/>
                <a:cs typeface="Noto Sans SC Regular" charset="0"/>
              </a:rPr>
              <a:t>Acrocyanosis </a:t>
            </a:r>
            <a:r>
              <a:rPr lang="en" sz="2400" dirty="0">
                <a:latin typeface="Times New Roman" pitchFamily="18" charset="0"/>
                <a:ea typeface="Noto Sans SC Regular" charset="0"/>
                <a:cs typeface="Noto Sans SC Regular" charset="0"/>
              </a:rPr>
              <a:t>: </a:t>
            </a:r>
            <a:r>
              <a:rPr lang="en" sz="2400" dirty="0">
                <a:solidFill>
                  <a:srgbClr val="FF0000"/>
                </a:solidFill>
                <a:latin typeface="Times New Roman" pitchFamily="18" charset="0"/>
                <a:ea typeface="Noto Sans SC Regular" charset="0"/>
                <a:cs typeface="Noto Sans SC Regular" charset="0"/>
              </a:rPr>
              <a:t>permanent and painless cyanosis of </a:t>
            </a:r>
            <a:r>
              <a:rPr lang="en" sz="2400" dirty="0">
                <a:latin typeface="Times New Roman" pitchFamily="18" charset="0"/>
                <a:ea typeface="Noto Sans SC Regular" charset="0"/>
                <a:cs typeface="Noto Sans SC Regular" charset="0"/>
              </a:rPr>
              <a:t>hands and feet </a:t>
            </a:r>
            <a:r>
              <a:rPr lang="en" sz="2400" dirty="0">
                <a:solidFill>
                  <a:srgbClr val="FF0000"/>
                </a:solidFill>
                <a:latin typeface="Times New Roman" pitchFamily="18" charset="0"/>
                <a:ea typeface="Noto Sans SC Regular" charset="0"/>
                <a:cs typeface="Noto Sans SC Regular" charset="0"/>
              </a:rPr>
              <a:t>because of vasoconstriction of </a:t>
            </a:r>
            <a:r>
              <a:rPr lang="en" sz="2400" dirty="0">
                <a:latin typeface="Times New Roman" pitchFamily="18" charset="0"/>
                <a:ea typeface="Noto Sans SC Regular" charset="0"/>
                <a:cs typeface="Noto Sans SC Regular" charset="0"/>
              </a:rPr>
              <a:t>arteriole in skin</a:t>
            </a:r>
          </a:p>
          <a:p>
            <a:pPr marL="355600" indent="-342900" fontAlgn="auto">
              <a:spcBef>
                <a:spcPts val="588"/>
              </a:spcBef>
              <a:spcAft>
                <a:spcPts val="0"/>
              </a:spcAft>
              <a:buClr>
                <a:schemeClr val="tx1"/>
              </a:buClr>
              <a:buFont typeface="Times New Roman" pitchFamily="18"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Lst>
              <a:defRPr/>
            </a:pPr>
            <a:r>
              <a:rPr lang="en" sz="2400" b="1" dirty="0">
                <a:latin typeface="Times New Roman" pitchFamily="18" charset="0"/>
                <a:ea typeface="Noto Sans SC Regular" charset="0"/>
                <a:cs typeface="Noto Sans SC Regular" charset="0"/>
              </a:rPr>
              <a:t>Livedo reticularis </a:t>
            </a:r>
            <a:r>
              <a:rPr lang="en" sz="2400" dirty="0">
                <a:latin typeface="Times New Roman" pitchFamily="18" charset="0"/>
                <a:ea typeface="Noto Sans SC Regular" charset="0"/>
                <a:cs typeface="Noto Sans SC Regular" charset="0"/>
              </a:rPr>
              <a:t>: </a:t>
            </a:r>
            <a:r>
              <a:rPr lang="en" sz="2400" dirty="0">
                <a:solidFill>
                  <a:srgbClr val="FF0000"/>
                </a:solidFill>
                <a:latin typeface="Times New Roman" pitchFamily="18" charset="0"/>
                <a:ea typeface="Noto Sans SC Regular" charset="0"/>
                <a:cs typeface="Noto Sans SC Regular" charset="0"/>
              </a:rPr>
              <a:t>reticular cyanosis of hand , trunk and feet</a:t>
            </a:r>
            <a:endParaRPr lang="sr-Cyrl-RS" sz="2400" dirty="0">
              <a:solidFill>
                <a:srgbClr val="FF0000"/>
              </a:solidFill>
              <a:latin typeface="Times New Roman" pitchFamily="18" charset="0"/>
              <a:ea typeface="Noto Sans SC Regular" charset="0"/>
              <a:cs typeface="Noto Sans SC Regular" charset="0"/>
            </a:endParaRPr>
          </a:p>
          <a:p>
            <a:pPr marL="812800" lvl="1" indent="-342900" fontAlgn="auto">
              <a:spcBef>
                <a:spcPts val="588"/>
              </a:spcBef>
              <a:spcAft>
                <a:spcPts val="0"/>
              </a:spcAft>
              <a:buClr>
                <a:schemeClr val="tx1"/>
              </a:buClr>
              <a:buFont typeface="Times New Roman" pitchFamily="18"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Lst>
              <a:defRPr/>
            </a:pPr>
            <a:r>
              <a:rPr lang="en" sz="2400" dirty="0" err="1">
                <a:latin typeface="Times New Roman" pitchFamily="18" charset="0"/>
                <a:ea typeface="Noto Sans SC Regular" charset="0"/>
                <a:cs typeface="Noto Sans SC Regular" charset="0"/>
              </a:rPr>
              <a:t>primary </a:t>
            </a:r>
            <a:r>
              <a:rPr lang="en" sz="2400" dirty="0">
                <a:latin typeface="Times New Roman" pitchFamily="18" charset="0"/>
                <a:ea typeface="Noto Sans SC Regular" charset="0"/>
                <a:cs typeface="Noto Sans SC Regular" charset="0"/>
              </a:rPr>
              <a:t>( </a:t>
            </a:r>
            <a:r>
              <a:rPr lang="en" sz="2400" dirty="0" err="1">
                <a:latin typeface="Times New Roman" pitchFamily="18" charset="0"/>
                <a:ea typeface="Noto Sans SC Regular" charset="0"/>
                <a:cs typeface="Noto Sans SC Regular" charset="0"/>
              </a:rPr>
              <a:t>idiopathic </a:t>
            </a:r>
            <a:r>
              <a:rPr lang="en" sz="2400" dirty="0">
                <a:latin typeface="Times New Roman" pitchFamily="18" charset="0"/>
                <a:ea typeface="Noto Sans SC Regular" charset="0"/>
                <a:cs typeface="Noto Sans SC Regular" charset="0"/>
              </a:rPr>
              <a:t>) and </a:t>
            </a:r>
            <a:r>
              <a:rPr lang="en" sz="2400" dirty="0" err="1">
                <a:latin typeface="Times New Roman" pitchFamily="18" charset="0"/>
                <a:ea typeface="Noto Sans SC Regular" charset="0"/>
                <a:cs typeface="Noto Sans SC Regular" charset="0"/>
              </a:rPr>
              <a:t>secondary </a:t>
            </a:r>
            <a:r>
              <a:rPr lang="en" sz="2400" dirty="0">
                <a:latin typeface="Times New Roman" pitchFamily="18" charset="0"/>
                <a:ea typeface="Noto Sans SC Regular" charset="0"/>
                <a:cs typeface="Noto Sans SC Regular" charset="0"/>
              </a:rPr>
              <a:t>( </a:t>
            </a:r>
            <a:r>
              <a:rPr lang="en" sz="2400" dirty="0" err="1">
                <a:latin typeface="Times New Roman" pitchFamily="18" charset="0"/>
                <a:ea typeface="Noto Sans SC Regular" charset="0"/>
                <a:cs typeface="Noto Sans SC Regular" charset="0"/>
              </a:rPr>
              <a:t>autoimmune</a:t>
            </a:r>
            <a:r>
              <a:rPr lang="en" sz="2400" dirty="0">
                <a:latin typeface="Times New Roman" pitchFamily="18" charset="0"/>
                <a:ea typeface="Noto Sans SC Regular" charset="0"/>
                <a:cs typeface="Noto Sans SC Regular" charset="0"/>
              </a:rPr>
              <a:t> </a:t>
            </a:r>
            <a:r>
              <a:rPr lang="en" sz="2400" dirty="0" err="1">
                <a:latin typeface="Times New Roman" pitchFamily="18" charset="0"/>
                <a:ea typeface="Noto Sans SC Regular" charset="0"/>
                <a:cs typeface="Noto Sans SC Regular" charset="0"/>
              </a:rPr>
              <a:t>diseases </a:t>
            </a:r>
            <a:r>
              <a:rPr lang="en" sz="2400" dirty="0">
                <a:latin typeface="Times New Roman" pitchFamily="18" charset="0"/>
                <a:ea typeface="Noto Sans SC Regular" charset="0"/>
                <a:cs typeface="Noto Sans SC Regular" charset="0"/>
              </a:rPr>
              <a:t>, </a:t>
            </a:r>
            <a:r>
              <a:rPr lang="en" sz="2400" dirty="0" err="1">
                <a:latin typeface="Times New Roman" pitchFamily="18" charset="0"/>
                <a:ea typeface="Noto Sans SC Regular" charset="0"/>
                <a:cs typeface="Noto Sans SC Regular" charset="0"/>
              </a:rPr>
              <a:t>hematological</a:t>
            </a:r>
            <a:r>
              <a:rPr lang="en" sz="2400" dirty="0">
                <a:latin typeface="Times New Roman" pitchFamily="18" charset="0"/>
                <a:ea typeface="Noto Sans SC Regular" charset="0"/>
                <a:cs typeface="Noto Sans SC Regular" charset="0"/>
              </a:rPr>
              <a:t> </a:t>
            </a:r>
            <a:r>
              <a:rPr lang="en" sz="2400" dirty="0" err="1">
                <a:latin typeface="Times New Roman" pitchFamily="18" charset="0"/>
                <a:ea typeface="Noto Sans SC Regular" charset="0"/>
                <a:cs typeface="Noto Sans SC Regular" charset="0"/>
              </a:rPr>
              <a:t>diseases </a:t>
            </a:r>
            <a:r>
              <a:rPr lang="en" sz="2400" dirty="0">
                <a:latin typeface="Times New Roman" pitchFamily="18" charset="0"/>
                <a:ea typeface="Noto Sans SC Regular" charset="0"/>
                <a:cs typeface="Noto Sans SC Regular" charset="0"/>
              </a:rPr>
              <a:t>)</a:t>
            </a:r>
            <a:endParaRPr lang="sr-Cyrl-RS" sz="2400" dirty="0">
              <a:latin typeface="Times New Roman" pitchFamily="18" charset="0"/>
              <a:ea typeface="Noto Sans SC Regular" charset="0"/>
              <a:cs typeface="Noto Sans SC Regular" charset="0"/>
            </a:endParaRPr>
          </a:p>
          <a:p>
            <a:pPr marL="355600" indent="-342900" fontAlgn="auto">
              <a:spcBef>
                <a:spcPts val="588"/>
              </a:spcBef>
              <a:spcAft>
                <a:spcPts val="0"/>
              </a:spcAft>
              <a:buClr>
                <a:schemeClr val="tx1"/>
              </a:buClr>
              <a:buFont typeface="Times New Roman" pitchFamily="18"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Lst>
              <a:defRPr/>
            </a:pPr>
            <a:r>
              <a:rPr lang="en" sz="2400" b="1" dirty="0" err="1">
                <a:latin typeface="Times New Roman" pitchFamily="18" charset="0"/>
                <a:ea typeface="Noto Sans SC Regular" charset="0"/>
                <a:cs typeface="Noto Sans SC Regular" charset="0"/>
              </a:rPr>
              <a:t>Erythromelalgia </a:t>
            </a:r>
            <a:r>
              <a:rPr lang="en" sz="2400" dirty="0">
                <a:latin typeface="Times New Roman" pitchFamily="18" charset="0"/>
                <a:ea typeface="Noto Sans SC Regular" charset="0"/>
                <a:cs typeface="Noto Sans SC Regular" charset="0"/>
              </a:rPr>
              <a:t>: </a:t>
            </a:r>
            <a:r>
              <a:rPr lang="en" sz="2400" dirty="0">
                <a:solidFill>
                  <a:srgbClr val="FF0000"/>
                </a:solidFill>
                <a:latin typeface="Times New Roman" pitchFamily="18" charset="0"/>
                <a:ea typeface="Noto Sans SC Regular" charset="0"/>
                <a:cs typeface="Noto Sans SC Regular" charset="0"/>
              </a:rPr>
              <a:t>occasional vasodilation of the small arteries of the hands and feet. </a:t>
            </a:r>
            <a:r>
              <a:rPr lang="en" sz="2400" dirty="0">
                <a:latin typeface="Times New Roman" pitchFamily="18" charset="0"/>
                <a:ea typeface="Noto Sans SC Regular" charset="0"/>
                <a:cs typeface="Noto Sans SC Regular" charset="0"/>
              </a:rPr>
              <a:t>It is manifested by redness, local temperature increase, and pain.</a:t>
            </a:r>
            <a:endParaRPr lang="en-US" sz="2400" dirty="0">
              <a:latin typeface="Times New Roman" pitchFamily="18" charset="0"/>
              <a:ea typeface="Noto Sans SC Regular" charset="0"/>
              <a:cs typeface="Times New Roman" pitchFamily="18" charset="0"/>
            </a:endParaRPr>
          </a:p>
        </p:txBody>
      </p:sp>
      <p:sp>
        <p:nvSpPr>
          <p:cNvPr id="4" name="Rectangle 1"/>
          <p:cNvSpPr>
            <a:spLocks noGrp="1" noChangeArrowheads="1"/>
          </p:cNvSpPr>
          <p:nvPr>
            <p:ph type="title" idx="4294967295"/>
          </p:nvPr>
        </p:nvSpPr>
        <p:spPr>
          <a:xfrm>
            <a:off x="381000" y="228600"/>
            <a:ext cx="8458200" cy="1158875"/>
          </a:xfrm>
        </p:spPr>
        <p:txBody>
          <a:bodyPr tIns="13320" rtlCol="0">
            <a:normAutofit fontScale="90000"/>
          </a:bodyPr>
          <a:lstStyle/>
          <a:p>
            <a:pPr marL="12700" eaLnBrk="1" fontAlgn="auto" hangingPunct="1">
              <a:spcBef>
                <a:spcPts val="113"/>
              </a:spcBef>
              <a:spcAft>
                <a:spcPts val="0"/>
              </a:spcAft>
              <a:tabLst>
                <a:tab pos="5421313" algn="l"/>
                <a:tab pos="5486400" algn="l"/>
                <a:tab pos="5943600" algn="l"/>
                <a:tab pos="6400800" algn="l"/>
                <a:tab pos="6858000" algn="l"/>
                <a:tab pos="7315200" algn="l"/>
              </a:tabLst>
              <a:defRPr/>
            </a:pPr>
            <a:r>
              <a:rPr lang="en" b="1" dirty="0">
                <a:latin typeface="Times New Roman" pitchFamily="18" charset="0"/>
              </a:rPr>
              <a:t>DISEASES </a:t>
            </a:r>
            <a:r>
              <a:rPr lang="sr-Cyrl-RS" b="1" dirty="0">
                <a:latin typeface="Times New Roman" pitchFamily="18" charset="0"/>
              </a:rPr>
              <a:t/>
            </a:r>
            <a:br>
              <a:rPr lang="sr-Cyrl-RS" b="1" dirty="0">
                <a:latin typeface="Times New Roman" pitchFamily="18" charset="0"/>
              </a:rPr>
            </a:br>
            <a:r>
              <a:rPr lang="en" b="1" dirty="0">
                <a:latin typeface="Times New Roman" pitchFamily="18" charset="0"/>
              </a:rPr>
              <a:t>OF THE PERIPHERAL ARTERIES</a:t>
            </a:r>
          </a:p>
        </p:txBody>
      </p:sp>
    </p:spTree>
  </p:cSld>
  <p:clrMapOvr>
    <a:masterClrMapping/>
  </p:clrMapOvr>
  <p:transition spd="slow"/>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ChangeArrowheads="1"/>
          </p:cNvSpPr>
          <p:nvPr/>
        </p:nvSpPr>
        <p:spPr bwMode="auto">
          <a:xfrm>
            <a:off x="381000" y="1535113"/>
            <a:ext cx="8534400" cy="5018172"/>
          </a:xfrm>
          <a:prstGeom prst="rect">
            <a:avLst/>
          </a:prstGeom>
          <a:noFill/>
          <a:ln w="9525" cap="flat">
            <a:noFill/>
            <a:round/>
            <a:headEnd/>
            <a:tailEnd/>
          </a:ln>
          <a:effectLst/>
        </p:spPr>
        <p:txBody>
          <a:bodyPr lIns="0" tIns="97920" rIns="0" bIns="0">
            <a:spAutoFit/>
          </a:bodyPr>
          <a:lstStyle/>
          <a:p>
            <a:pPr marL="441325" indent="-430213" fontAlgn="auto">
              <a:spcBef>
                <a:spcPts val="775"/>
              </a:spcBef>
              <a:spcAft>
                <a:spcPts val="0"/>
              </a:spcAft>
              <a:buFont typeface="Times New Roman" pitchFamily="18" charset="0"/>
              <a:buChar char="•"/>
              <a:tabLst>
                <a:tab pos="441325" algn="l"/>
                <a:tab pos="442913"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Lst>
              <a:defRPr/>
            </a:pPr>
            <a:r>
              <a:rPr lang="en" sz="2400" b="1" dirty="0" err="1">
                <a:latin typeface="Times New Roman" pitchFamily="18" charset="0"/>
                <a:ea typeface="Noto Sans SC Regular" charset="0"/>
                <a:cs typeface="Noto Sans SC Regular" charset="0"/>
              </a:rPr>
              <a:t>Morbus</a:t>
            </a:r>
            <a:r>
              <a:rPr lang="en" sz="2400" b="1" dirty="0">
                <a:latin typeface="Times New Roman" pitchFamily="18" charset="0"/>
                <a:ea typeface="Noto Sans SC Regular" charset="0"/>
                <a:cs typeface="Noto Sans SC Regular" charset="0"/>
              </a:rPr>
              <a:t> </a:t>
            </a:r>
            <a:r>
              <a:rPr lang="en" sz="2400" dirty="0">
                <a:latin typeface="Times New Roman" pitchFamily="18" charset="0"/>
                <a:ea typeface="Noto Sans SC Regular" charset="0"/>
                <a:cs typeface="Noto Sans SC Regular" charset="0"/>
              </a:rPr>
              <a:t>and </a:t>
            </a:r>
            <a:r>
              <a:rPr lang="en" sz="2400" b="1" dirty="0" err="1">
                <a:latin typeface="Times New Roman" pitchFamily="18" charset="0"/>
                <a:ea typeface="Noto Sans SC Regular" charset="0"/>
                <a:cs typeface="Noto Sans SC Regular" charset="0"/>
              </a:rPr>
              <a:t>Raynaud's </a:t>
            </a:r>
            <a:endParaRPr lang="sr-Cyrl-RS" sz="2400" b="1" dirty="0">
              <a:latin typeface="Times New Roman" pitchFamily="18" charset="0"/>
              <a:ea typeface="Noto Sans SC Regular" charset="0"/>
              <a:cs typeface="Noto Sans SC Regular" charset="0"/>
            </a:endParaRPr>
          </a:p>
          <a:p>
            <a:pPr marL="441325" indent="-430213" fontAlgn="auto">
              <a:spcBef>
                <a:spcPts val="775"/>
              </a:spcBef>
              <a:spcAft>
                <a:spcPts val="0"/>
              </a:spcAft>
              <a:buFont typeface="Times New Roman" pitchFamily="18" charset="0"/>
              <a:buChar char="•"/>
              <a:tabLst>
                <a:tab pos="441325" algn="l"/>
                <a:tab pos="442913"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Lst>
              <a:defRPr/>
            </a:pPr>
            <a:r>
              <a:rPr lang="en" sz="2400" b="1" dirty="0">
                <a:latin typeface="Times New Roman" pitchFamily="18" charset="0"/>
                <a:ea typeface="Noto Sans SC Regular" charset="0"/>
                <a:cs typeface="Noto Sans SC Regular" charset="0"/>
              </a:rPr>
              <a:t>Definition : </a:t>
            </a:r>
            <a:r>
              <a:rPr lang="en" sz="2400" dirty="0">
                <a:solidFill>
                  <a:srgbClr val="FF0000"/>
                </a:solidFill>
                <a:latin typeface="Times New Roman" pitchFamily="18" charset="0"/>
                <a:ea typeface="Noto Sans SC Regular" charset="0"/>
                <a:cs typeface="Noto Sans SC Regular" charset="0"/>
              </a:rPr>
              <a:t>Spasm of arteriole of fists</a:t>
            </a:r>
            <a:r>
              <a:rPr lang="en" sz="2400" dirty="0">
                <a:latin typeface="Times New Roman" pitchFamily="18" charset="0"/>
                <a:ea typeface="Noto Sans SC Regular" charset="0"/>
                <a:cs typeface="Noto Sans SC Regular" charset="0"/>
              </a:rPr>
              <a:t> with</a:t>
            </a:r>
            <a:endParaRPr lang="en-US" sz="2400" dirty="0">
              <a:latin typeface="Times New Roman" pitchFamily="18" charset="0"/>
              <a:ea typeface="Noto Sans SC Regular" charset="0"/>
              <a:cs typeface="Noto Sans SC Regular" charset="0"/>
            </a:endParaRPr>
          </a:p>
          <a:p>
            <a:pPr marL="355600" fontAlgn="auto">
              <a:spcBef>
                <a:spcPts val="0"/>
              </a:spcBef>
              <a:spcAft>
                <a:spcPts val="0"/>
              </a:spcAft>
              <a:tabLst>
                <a:tab pos="441325" algn="l"/>
                <a:tab pos="442913"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Lst>
              <a:defRPr/>
            </a:pPr>
            <a:r>
              <a:rPr lang="en" sz="2400" dirty="0">
                <a:latin typeface="Times New Roman" pitchFamily="18" charset="0"/>
                <a:ea typeface="Noto Sans SC Regular" charset="0"/>
                <a:cs typeface="Noto Sans SC Regular" charset="0"/>
              </a:rPr>
              <a:t>Intermittent </a:t>
            </a:r>
            <a:r>
              <a:rPr lang="en" sz="2400" dirty="0">
                <a:solidFill>
                  <a:srgbClr val="FF0000"/>
                </a:solidFill>
                <a:latin typeface="Times New Roman" pitchFamily="18" charset="0"/>
                <a:ea typeface="Noto Sans SC Regular" charset="0"/>
                <a:cs typeface="Noto Sans SC Regular" charset="0"/>
              </a:rPr>
              <a:t>change of color and temperatures</a:t>
            </a:r>
            <a:endParaRPr lang="sr-Cyrl-RS" sz="2400" dirty="0">
              <a:solidFill>
                <a:srgbClr val="FF0000"/>
              </a:solidFill>
              <a:latin typeface="Times New Roman" pitchFamily="18" charset="0"/>
              <a:ea typeface="Noto Sans SC Regular" charset="0"/>
              <a:cs typeface="Noto Sans SC Regular" charset="0"/>
            </a:endParaRPr>
          </a:p>
          <a:p>
            <a:pPr marL="457200" indent="-457200" fontAlgn="auto">
              <a:spcBef>
                <a:spcPts val="0"/>
              </a:spcBef>
              <a:spcAft>
                <a:spcPts val="0"/>
              </a:spcAft>
              <a:buFont typeface="Arial" pitchFamily="34" charset="0"/>
              <a:buChar char="•"/>
              <a:tabLst>
                <a:tab pos="441325" algn="l"/>
                <a:tab pos="442913"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Lst>
              <a:defRPr/>
            </a:pPr>
            <a:r>
              <a:rPr lang="en" sz="2400" b="1" dirty="0" err="1">
                <a:latin typeface="Times New Roman" pitchFamily="18" charset="0"/>
                <a:ea typeface="Noto Sans SC Regular" charset="0"/>
                <a:cs typeface="Noto Sans SC Regular" charset="0"/>
              </a:rPr>
              <a:t>Division </a:t>
            </a:r>
            <a:r>
              <a:rPr lang="en" sz="2400" dirty="0">
                <a:latin typeface="Times New Roman" pitchFamily="18" charset="0"/>
                <a:ea typeface="Noto Sans SC Regular" charset="0"/>
                <a:cs typeface="Noto Sans SC Regular" charset="0"/>
              </a:rPr>
              <a:t>:</a:t>
            </a:r>
          </a:p>
          <a:p>
            <a:pPr marL="755650" lvl="1" indent="-755650" fontAlgn="auto">
              <a:spcBef>
                <a:spcPts val="600"/>
              </a:spcBef>
              <a:spcAft>
                <a:spcPts val="0"/>
              </a:spcAft>
              <a:buClr>
                <a:schemeClr val="tx1"/>
              </a:buClr>
              <a:buFont typeface="Times New Roman" pitchFamily="18" charset="0"/>
              <a:buChar char="–"/>
              <a:tabLst>
                <a:tab pos="441325" algn="l"/>
                <a:tab pos="442913"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Lst>
              <a:defRPr/>
            </a:pPr>
            <a:r>
              <a:rPr lang="en" sz="2200" b="1" u="sng" dirty="0">
                <a:latin typeface="Times New Roman" pitchFamily="18" charset="0"/>
                <a:ea typeface="Noto Sans SC Regular" charset="0"/>
                <a:cs typeface="Noto Sans SC Regular" charset="0"/>
              </a:rPr>
              <a:t>Primary </a:t>
            </a:r>
            <a:r>
              <a:rPr lang="en" sz="2200" u="sng" dirty="0">
                <a:latin typeface="Times New Roman" pitchFamily="18" charset="0"/>
                <a:ea typeface="Noto Sans SC Regular" charset="0"/>
                <a:cs typeface="Noto Sans SC Regular" charset="0"/>
              </a:rPr>
              <a:t>( Morbus ) Raynaud </a:t>
            </a:r>
            <a:r>
              <a:rPr lang="en" sz="2200" dirty="0">
                <a:latin typeface="Times New Roman" pitchFamily="18" charset="0"/>
                <a:ea typeface="Noto Sans SC Regular" charset="0"/>
                <a:cs typeface="Noto Sans SC Regular" charset="0"/>
              </a:rPr>
              <a:t>: idiopathic , in younger  women</a:t>
            </a:r>
            <a:endParaRPr lang="sr-Cyrl-RS" sz="2200" dirty="0">
              <a:latin typeface="Times New Roman" pitchFamily="18" charset="0"/>
              <a:ea typeface="Noto Sans SC Regular" charset="0"/>
              <a:cs typeface="Noto Sans SC Regular" charset="0"/>
            </a:endParaRPr>
          </a:p>
          <a:p>
            <a:pPr marL="755650" lvl="1" indent="-755650" fontAlgn="auto">
              <a:spcBef>
                <a:spcPts val="600"/>
              </a:spcBef>
              <a:spcAft>
                <a:spcPts val="0"/>
              </a:spcAft>
              <a:buClr>
                <a:schemeClr val="tx1"/>
              </a:buClr>
              <a:buFont typeface="Times New Roman" pitchFamily="18" charset="0"/>
              <a:buChar char="–"/>
              <a:tabLst>
                <a:tab pos="441325" algn="l"/>
                <a:tab pos="442913"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Lst>
              <a:defRPr/>
            </a:pPr>
            <a:r>
              <a:rPr lang="en" sz="2200" b="1" u="sng" dirty="0" err="1">
                <a:latin typeface="Times New Roman" pitchFamily="18" charset="0"/>
                <a:ea typeface="Noto Sans SC Regular" charset="0"/>
                <a:cs typeface="Noto Sans SC Regular" charset="0"/>
              </a:rPr>
              <a:t>Secondary</a:t>
            </a:r>
            <a:r>
              <a:rPr lang="en" sz="2200" b="1" u="sng" dirty="0">
                <a:latin typeface="Times New Roman" pitchFamily="18" charset="0"/>
                <a:ea typeface="Noto Sans SC Regular" charset="0"/>
                <a:cs typeface="Noto Sans SC Regular" charset="0"/>
              </a:rPr>
              <a:t> </a:t>
            </a:r>
            <a:r>
              <a:rPr lang="en" sz="2200" u="sng" dirty="0">
                <a:latin typeface="Times New Roman" pitchFamily="18" charset="0"/>
                <a:ea typeface="Noto Sans SC Regular" charset="0"/>
                <a:cs typeface="Noto Sans SC Regular" charset="0"/>
              </a:rPr>
              <a:t>(Syndrome) </a:t>
            </a:r>
            <a:r>
              <a:rPr lang="en" sz="2200" u="sng" dirty="0" err="1">
                <a:latin typeface="Times New Roman" pitchFamily="18" charset="0"/>
                <a:ea typeface="Noto Sans SC Regular" charset="0"/>
                <a:cs typeface="Noto Sans SC Regular" charset="0"/>
              </a:rPr>
              <a:t>Raynaud </a:t>
            </a:r>
            <a:r>
              <a:rPr lang="en" sz="2200" dirty="0">
                <a:latin typeface="Times New Roman" pitchFamily="18" charset="0"/>
                <a:ea typeface="Noto Sans SC Regular" charset="0"/>
                <a:cs typeface="Noto Sans SC Regular" charset="0"/>
              </a:rPr>
              <a:t>: </a:t>
            </a:r>
            <a:r>
              <a:rPr lang="en" sz="2200" dirty="0" err="1">
                <a:latin typeface="Times New Roman" pitchFamily="18" charset="0"/>
                <a:ea typeface="Noto Sans SC Regular" charset="0"/>
                <a:cs typeface="Noto Sans SC Regular" charset="0"/>
              </a:rPr>
              <a:t>autoimmune</a:t>
            </a:r>
            <a:r>
              <a:rPr lang="en" sz="2200" dirty="0">
                <a:latin typeface="Times New Roman" pitchFamily="18" charset="0"/>
                <a:ea typeface="Noto Sans SC Regular" charset="0"/>
                <a:cs typeface="Noto Sans SC Regular" charset="0"/>
              </a:rPr>
              <a:t> </a:t>
            </a:r>
            <a:r>
              <a:rPr lang="en" sz="2200" dirty="0" err="1">
                <a:latin typeface="Times New Roman" pitchFamily="18" charset="0"/>
                <a:ea typeface="Noto Sans SC Regular" charset="0"/>
                <a:cs typeface="Noto Sans SC Regular" charset="0"/>
              </a:rPr>
              <a:t>diseases </a:t>
            </a:r>
            <a:r>
              <a:rPr lang="en" sz="2200" dirty="0">
                <a:latin typeface="Times New Roman" pitchFamily="18" charset="0"/>
                <a:ea typeface="Noto Sans SC Regular" charset="0"/>
                <a:cs typeface="Noto Sans SC Regular" charset="0"/>
              </a:rPr>
              <a:t>, </a:t>
            </a:r>
            <a:r>
              <a:rPr lang="en" sz="2200" dirty="0" err="1">
                <a:latin typeface="Times New Roman" pitchFamily="18" charset="0"/>
                <a:ea typeface="Noto Sans SC Regular" charset="0"/>
                <a:cs typeface="Noto Sans SC Regular" charset="0"/>
              </a:rPr>
              <a:t>intoxications </a:t>
            </a:r>
            <a:r>
              <a:rPr lang="en" sz="2200" dirty="0">
                <a:latin typeface="Times New Roman" pitchFamily="18" charset="0"/>
                <a:ea typeface="Noto Sans SC Regular" charset="0"/>
                <a:cs typeface="Noto Sans SC Regular" charset="0"/>
              </a:rPr>
              <a:t>, </a:t>
            </a:r>
            <a:r>
              <a:rPr lang="en" sz="2200" dirty="0" err="1">
                <a:latin typeface="Times New Roman" pitchFamily="18" charset="0"/>
                <a:ea typeface="Noto Sans SC Regular" charset="0"/>
                <a:cs typeface="Noto Sans SC Regular" charset="0"/>
              </a:rPr>
              <a:t>professional</a:t>
            </a:r>
            <a:r>
              <a:rPr lang="en" sz="2200" dirty="0">
                <a:latin typeface="Times New Roman" pitchFamily="18" charset="0"/>
                <a:ea typeface="Noto Sans SC Regular" charset="0"/>
                <a:cs typeface="Noto Sans SC Regular" charset="0"/>
              </a:rPr>
              <a:t> </a:t>
            </a:r>
            <a:r>
              <a:rPr lang="en" sz="2200" dirty="0" err="1">
                <a:latin typeface="Times New Roman" pitchFamily="18" charset="0"/>
                <a:ea typeface="Noto Sans SC Regular" charset="0"/>
                <a:cs typeface="Noto Sans SC Regular" charset="0"/>
              </a:rPr>
              <a:t>noxe </a:t>
            </a:r>
            <a:r>
              <a:rPr lang="en" sz="2200" dirty="0">
                <a:latin typeface="Times New Roman" pitchFamily="18" charset="0"/>
                <a:ea typeface="Noto Sans SC Regular" charset="0"/>
                <a:cs typeface="Noto Sans SC Regular" charset="0"/>
              </a:rPr>
              <a:t>, </a:t>
            </a:r>
            <a:r>
              <a:rPr lang="en" sz="2200" dirty="0" err="1">
                <a:latin typeface="Times New Roman" pitchFamily="18" charset="0"/>
                <a:ea typeface="Noto Sans SC Regular" charset="0"/>
                <a:cs typeface="Noto Sans SC Regular" charset="0"/>
              </a:rPr>
              <a:t>primary</a:t>
            </a:r>
            <a:r>
              <a:rPr lang="en" sz="2200" dirty="0">
                <a:latin typeface="Times New Roman" pitchFamily="18" charset="0"/>
                <a:ea typeface="Noto Sans SC Regular" charset="0"/>
                <a:cs typeface="Noto Sans SC Regular" charset="0"/>
              </a:rPr>
              <a:t> </a:t>
            </a:r>
            <a:r>
              <a:rPr lang="en" sz="2200" dirty="0" err="1">
                <a:latin typeface="Times New Roman" pitchFamily="18" charset="0"/>
                <a:ea typeface="Noto Sans SC Regular" charset="0"/>
                <a:cs typeface="Noto Sans SC Regular" charset="0"/>
              </a:rPr>
              <a:t>pulmonary</a:t>
            </a:r>
            <a:r>
              <a:rPr lang="en" sz="2200" dirty="0">
                <a:latin typeface="Times New Roman" pitchFamily="18" charset="0"/>
                <a:ea typeface="Noto Sans SC Regular" charset="0"/>
                <a:cs typeface="Noto Sans SC Regular" charset="0"/>
              </a:rPr>
              <a:t> </a:t>
            </a:r>
            <a:r>
              <a:rPr lang="en" sz="2200" dirty="0" err="1">
                <a:latin typeface="Times New Roman" pitchFamily="18" charset="0"/>
                <a:ea typeface="Noto Sans SC Regular" charset="0"/>
                <a:cs typeface="Noto Sans SC Regular" charset="0"/>
              </a:rPr>
              <a:t>hypertension</a:t>
            </a:r>
            <a:endParaRPr lang="sr-Cyrl-RS" sz="2200" dirty="0">
              <a:latin typeface="Times New Roman" pitchFamily="18" charset="0"/>
              <a:ea typeface="Noto Sans SC Regular" charset="0"/>
              <a:cs typeface="Noto Sans SC Regular" charset="0"/>
            </a:endParaRPr>
          </a:p>
          <a:p>
            <a:pPr marL="355600" indent="-342900">
              <a:spcBef>
                <a:spcPts val="775"/>
              </a:spcBef>
              <a:buClr>
                <a:schemeClr val="tx1"/>
              </a:buClr>
              <a:buFont typeface="Times New Roman" pitchFamily="18" charset="0"/>
              <a:buChar char="•"/>
              <a:tabLst>
                <a:tab pos="355600" algn="l"/>
                <a:tab pos="457200" algn="l"/>
                <a:tab pos="914400" algn="l"/>
                <a:tab pos="1371600" algn="l"/>
                <a:tab pos="1828800" algn="l"/>
                <a:tab pos="2286000" algn="l"/>
                <a:tab pos="2743200" algn="l"/>
                <a:tab pos="3200400" algn="l"/>
                <a:tab pos="3657600" algn="l"/>
                <a:tab pos="4114800" algn="l"/>
                <a:tab pos="4572000" algn="l"/>
              </a:tabLst>
              <a:defRPr/>
            </a:pPr>
            <a:r>
              <a:rPr lang="en" sz="2400" b="1" dirty="0" err="1">
                <a:latin typeface="Times New Roman" pitchFamily="18" charset="0"/>
                <a:ea typeface="Noto Sans SC Regular"/>
                <a:cs typeface="Noto Sans SC Regular"/>
              </a:rPr>
              <a:t>Pathogenesis </a:t>
            </a:r>
            <a:r>
              <a:rPr lang="en" sz="2400" dirty="0">
                <a:latin typeface="Times New Roman" pitchFamily="18" charset="0"/>
                <a:ea typeface="Noto Sans SC Regular"/>
                <a:cs typeface="Noto Sans SC Regular"/>
              </a:rPr>
              <a:t>:</a:t>
            </a:r>
          </a:p>
          <a:p>
            <a:pPr marL="755650" lvl="1" indent="-287338">
              <a:spcBef>
                <a:spcPts val="600"/>
              </a:spcBef>
              <a:buClr>
                <a:srgbClr val="FF9933"/>
              </a:buClr>
              <a:buFont typeface="Times New Roman" pitchFamily="18" charset="0"/>
              <a:buChar char="–"/>
              <a:tabLst>
                <a:tab pos="355600" algn="l"/>
                <a:tab pos="457200" algn="l"/>
                <a:tab pos="914400" algn="l"/>
                <a:tab pos="1371600" algn="l"/>
                <a:tab pos="1828800" algn="l"/>
                <a:tab pos="2286000" algn="l"/>
                <a:tab pos="2743200" algn="l"/>
                <a:tab pos="3200400" algn="l"/>
                <a:tab pos="3657600" algn="l"/>
                <a:tab pos="4114800" algn="l"/>
                <a:tab pos="4572000" algn="l"/>
              </a:tabLst>
              <a:defRPr/>
            </a:pPr>
            <a:r>
              <a:rPr lang="en" sz="2400" b="1" dirty="0" err="1">
                <a:latin typeface="Times New Roman" pitchFamily="18" charset="0"/>
                <a:ea typeface="Noto Sans SC Regular"/>
                <a:cs typeface="Noto Sans SC Regular"/>
              </a:rPr>
              <a:t>Trigger </a:t>
            </a:r>
            <a:r>
              <a:rPr lang="en" sz="2400" dirty="0">
                <a:latin typeface="Times New Roman" pitchFamily="18" charset="0"/>
                <a:ea typeface="Noto Sans SC Regular"/>
                <a:cs typeface="Noto Sans SC Regular"/>
              </a:rPr>
              <a:t>:</a:t>
            </a:r>
          </a:p>
          <a:p>
            <a:pPr marL="1155700" lvl="2">
              <a:spcBef>
                <a:spcPts val="500"/>
              </a:spcBef>
              <a:buFont typeface="Symbol" pitchFamily="18" charset="2"/>
              <a:buChar char=""/>
              <a:tabLst>
                <a:tab pos="355600" algn="l"/>
                <a:tab pos="457200" algn="l"/>
                <a:tab pos="914400" algn="l"/>
                <a:tab pos="1371600" algn="l"/>
                <a:tab pos="1828800" algn="l"/>
                <a:tab pos="2286000" algn="l"/>
                <a:tab pos="2743200" algn="l"/>
                <a:tab pos="3200400" algn="l"/>
                <a:tab pos="3657600" algn="l"/>
                <a:tab pos="4114800" algn="l"/>
                <a:tab pos="4572000" algn="l"/>
              </a:tabLst>
              <a:defRPr/>
            </a:pPr>
            <a:r>
              <a:rPr lang="en" sz="2200" dirty="0" err="1">
                <a:latin typeface="Times New Roman" pitchFamily="18" charset="0"/>
                <a:ea typeface="Noto Sans SC Regular"/>
                <a:cs typeface="Noto Sans SC Regular"/>
              </a:rPr>
              <a:t>the cold </a:t>
            </a:r>
            <a:r>
              <a:rPr lang="en" sz="2200" dirty="0">
                <a:latin typeface="Times New Roman" pitchFamily="18" charset="0"/>
                <a:ea typeface="Noto Sans SC Regular"/>
                <a:cs typeface="Noto Sans SC Regular"/>
              </a:rPr>
              <a:t>,</a:t>
            </a:r>
          </a:p>
          <a:p>
            <a:pPr marL="1155700" lvl="2">
              <a:spcBef>
                <a:spcPts val="488"/>
              </a:spcBef>
              <a:buFont typeface="Symbol" pitchFamily="18" charset="2"/>
              <a:buChar char=""/>
              <a:tabLst>
                <a:tab pos="355600" algn="l"/>
                <a:tab pos="457200" algn="l"/>
                <a:tab pos="914400" algn="l"/>
                <a:tab pos="1371600" algn="l"/>
                <a:tab pos="1828800" algn="l"/>
                <a:tab pos="2286000" algn="l"/>
                <a:tab pos="2743200" algn="l"/>
                <a:tab pos="3200400" algn="l"/>
                <a:tab pos="3657600" algn="l"/>
                <a:tab pos="4114800" algn="l"/>
                <a:tab pos="4572000" algn="l"/>
              </a:tabLst>
              <a:defRPr/>
            </a:pPr>
            <a:r>
              <a:rPr lang="en" sz="2200" dirty="0">
                <a:latin typeface="Times New Roman" pitchFamily="18" charset="0"/>
                <a:ea typeface="Noto Sans SC Regular"/>
                <a:cs typeface="Noto Sans SC Regular"/>
              </a:rPr>
              <a:t>emotional stress etc. </a:t>
            </a:r>
          </a:p>
          <a:p>
            <a:pPr marL="755650" lvl="1" indent="-755650" fontAlgn="auto">
              <a:spcBef>
                <a:spcPts val="600"/>
              </a:spcBef>
              <a:spcAft>
                <a:spcPts val="0"/>
              </a:spcAft>
              <a:buClr>
                <a:schemeClr val="tx1"/>
              </a:buClr>
              <a:tabLst>
                <a:tab pos="441325" algn="l"/>
                <a:tab pos="442913"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Lst>
              <a:defRPr/>
            </a:pPr>
            <a:endParaRPr lang="en-US" sz="2400" dirty="0">
              <a:latin typeface="Times New Roman" pitchFamily="18" charset="0"/>
              <a:ea typeface="Noto Sans SC Regular" charset="0"/>
              <a:cs typeface="Noto Sans SC Regular" charset="0"/>
            </a:endParaRPr>
          </a:p>
        </p:txBody>
      </p:sp>
      <p:sp>
        <p:nvSpPr>
          <p:cNvPr id="4" name="Rectangle 1"/>
          <p:cNvSpPr>
            <a:spLocks noGrp="1" noChangeArrowheads="1"/>
          </p:cNvSpPr>
          <p:nvPr>
            <p:ph type="title" idx="4294967295"/>
          </p:nvPr>
        </p:nvSpPr>
        <p:spPr>
          <a:xfrm>
            <a:off x="381000" y="228600"/>
            <a:ext cx="8458200" cy="1158875"/>
          </a:xfrm>
        </p:spPr>
        <p:txBody>
          <a:bodyPr tIns="13320" rtlCol="0">
            <a:normAutofit fontScale="90000"/>
          </a:bodyPr>
          <a:lstStyle/>
          <a:p>
            <a:pPr marL="12700" eaLnBrk="1" fontAlgn="auto" hangingPunct="1">
              <a:spcBef>
                <a:spcPts val="113"/>
              </a:spcBef>
              <a:spcAft>
                <a:spcPts val="0"/>
              </a:spcAft>
              <a:tabLst>
                <a:tab pos="5421313" algn="l"/>
                <a:tab pos="5486400" algn="l"/>
                <a:tab pos="5943600" algn="l"/>
                <a:tab pos="6400800" algn="l"/>
                <a:tab pos="6858000" algn="l"/>
                <a:tab pos="7315200" algn="l"/>
              </a:tabLst>
              <a:defRPr/>
            </a:pPr>
            <a:r>
              <a:rPr lang="en" b="1" dirty="0">
                <a:latin typeface="Times New Roman" pitchFamily="18" charset="0"/>
              </a:rPr>
              <a:t>DISEASES </a:t>
            </a:r>
            <a:r>
              <a:rPr lang="sr-Cyrl-RS" b="1" dirty="0">
                <a:latin typeface="Times New Roman" pitchFamily="18" charset="0"/>
              </a:rPr>
              <a:t/>
            </a:r>
            <a:br>
              <a:rPr lang="sr-Cyrl-RS" b="1" dirty="0">
                <a:latin typeface="Times New Roman" pitchFamily="18" charset="0"/>
              </a:rPr>
            </a:br>
            <a:r>
              <a:rPr lang="en" b="1" dirty="0">
                <a:latin typeface="Times New Roman" pitchFamily="18" charset="0"/>
              </a:rPr>
              <a:t>OF THE PERIPHERAL ARTERIES</a:t>
            </a:r>
          </a:p>
        </p:txBody>
      </p:sp>
    </p:spTree>
  </p:cSld>
  <p:clrMapOvr>
    <a:masterClrMapping/>
  </p:clrMapOvr>
  <p:transition spd="slow"/>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ChangeArrowheads="1"/>
          </p:cNvSpPr>
          <p:nvPr/>
        </p:nvSpPr>
        <p:spPr bwMode="auto">
          <a:xfrm>
            <a:off x="0" y="2133600"/>
            <a:ext cx="4973638" cy="2092325"/>
          </a:xfrm>
          <a:prstGeom prst="rect">
            <a:avLst/>
          </a:prstGeom>
          <a:noFill/>
          <a:ln w="9525">
            <a:noFill/>
            <a:round/>
            <a:headEnd/>
            <a:tailEnd/>
          </a:ln>
        </p:spPr>
        <p:txBody>
          <a:bodyPr lIns="0" tIns="97920" rIns="0" bIns="0">
            <a:spAutoFit/>
          </a:bodyPr>
          <a:lstStyle/>
          <a:p>
            <a:pPr marL="355600" indent="-342900">
              <a:spcBef>
                <a:spcPts val="775"/>
              </a:spcBef>
              <a:buClr>
                <a:schemeClr val="tx1"/>
              </a:buClr>
              <a:buFont typeface="Times New Roman" pitchFamily="18" charset="0"/>
              <a:buChar char="•"/>
              <a:tabLst>
                <a:tab pos="355600" algn="l"/>
                <a:tab pos="457200" algn="l"/>
                <a:tab pos="914400" algn="l"/>
                <a:tab pos="1371600" algn="l"/>
                <a:tab pos="1828800" algn="l"/>
                <a:tab pos="2286000" algn="l"/>
                <a:tab pos="2743200" algn="l"/>
                <a:tab pos="3200400" algn="l"/>
                <a:tab pos="3657600" algn="l"/>
                <a:tab pos="4114800" algn="l"/>
                <a:tab pos="4572000" algn="l"/>
              </a:tabLst>
            </a:pPr>
            <a:r>
              <a:rPr lang="en" sz="2800" b="1">
                <a:latin typeface="Times New Roman" pitchFamily="18" charset="0"/>
                <a:ea typeface="Noto Sans SC Regular"/>
                <a:cs typeface="Noto Sans SC Regular"/>
              </a:rPr>
              <a:t>Morbus </a:t>
            </a:r>
            <a:r>
              <a:rPr lang="en" sz="2800">
                <a:latin typeface="Times New Roman" pitchFamily="18" charset="0"/>
                <a:ea typeface="Noto Sans SC Regular"/>
                <a:cs typeface="Noto Sans SC Regular"/>
              </a:rPr>
              <a:t>and </a:t>
            </a:r>
            <a:r>
              <a:rPr lang="en" sz="2800" b="1">
                <a:latin typeface="Times New Roman" pitchFamily="18" charset="0"/>
                <a:ea typeface="Noto Sans SC Regular"/>
                <a:cs typeface="Noto Sans SC Regular"/>
              </a:rPr>
              <a:t>Raynaud's Syndrome</a:t>
            </a:r>
          </a:p>
          <a:p>
            <a:pPr marL="755650" lvl="1" indent="-287338">
              <a:spcBef>
                <a:spcPts val="575"/>
              </a:spcBef>
              <a:buClr>
                <a:srgbClr val="FF9933"/>
              </a:buClr>
              <a:buFont typeface="Times New Roman" pitchFamily="18" charset="0"/>
              <a:buChar char="–"/>
              <a:tabLst>
                <a:tab pos="355600" algn="l"/>
                <a:tab pos="457200" algn="l"/>
                <a:tab pos="914400" algn="l"/>
                <a:tab pos="1371600" algn="l"/>
                <a:tab pos="1828800" algn="l"/>
                <a:tab pos="2286000" algn="l"/>
                <a:tab pos="2743200" algn="l"/>
                <a:tab pos="3200400" algn="l"/>
                <a:tab pos="3657600" algn="l"/>
                <a:tab pos="4114800" algn="l"/>
                <a:tab pos="4572000" algn="l"/>
              </a:tabLst>
            </a:pPr>
            <a:r>
              <a:rPr lang="en" sz="2400" b="1">
                <a:latin typeface="Times New Roman" pitchFamily="18" charset="0"/>
                <a:ea typeface="Noto Sans SC Regular"/>
                <a:cs typeface="Noto Sans SC Regular"/>
              </a:rPr>
              <a:t>Phases:</a:t>
            </a:r>
          </a:p>
          <a:p>
            <a:pPr marL="1155700" lvl="2">
              <a:spcBef>
                <a:spcPts val="500"/>
              </a:spcBef>
              <a:buFont typeface="Symbol" pitchFamily="18" charset="2"/>
              <a:buChar char=""/>
              <a:tabLst>
                <a:tab pos="355600" algn="l"/>
                <a:tab pos="457200" algn="l"/>
                <a:tab pos="914400" algn="l"/>
                <a:tab pos="1371600" algn="l"/>
                <a:tab pos="1828800" algn="l"/>
                <a:tab pos="2286000" algn="l"/>
                <a:tab pos="2743200" algn="l"/>
                <a:tab pos="3200400" algn="l"/>
                <a:tab pos="3657600" algn="l"/>
                <a:tab pos="4114800" algn="l"/>
                <a:tab pos="4572000" algn="l"/>
              </a:tabLst>
            </a:pPr>
            <a:r>
              <a:rPr lang="en" sz="2000">
                <a:latin typeface="Times New Roman" pitchFamily="18" charset="0"/>
                <a:ea typeface="Noto Sans SC Regular"/>
                <a:cs typeface="Noto Sans SC Regular"/>
              </a:rPr>
              <a:t>Phase I: pallor</a:t>
            </a:r>
          </a:p>
          <a:p>
            <a:pPr marL="1155700" lvl="2">
              <a:spcBef>
                <a:spcPts val="488"/>
              </a:spcBef>
              <a:buFont typeface="Symbol" pitchFamily="18" charset="2"/>
              <a:buChar char=""/>
              <a:tabLst>
                <a:tab pos="355600" algn="l"/>
                <a:tab pos="457200" algn="l"/>
                <a:tab pos="914400" algn="l"/>
                <a:tab pos="1371600" algn="l"/>
                <a:tab pos="1828800" algn="l"/>
                <a:tab pos="2286000" algn="l"/>
                <a:tab pos="2743200" algn="l"/>
                <a:tab pos="3200400" algn="l"/>
                <a:tab pos="3657600" algn="l"/>
                <a:tab pos="4114800" algn="l"/>
                <a:tab pos="4572000" algn="l"/>
              </a:tabLst>
            </a:pPr>
            <a:r>
              <a:rPr lang="en" sz="2000">
                <a:latin typeface="Times New Roman" pitchFamily="18" charset="0"/>
                <a:ea typeface="Noto Sans SC Regular"/>
                <a:cs typeface="Noto Sans SC Regular"/>
              </a:rPr>
              <a:t>II phase: cyanosis</a:t>
            </a:r>
          </a:p>
          <a:p>
            <a:pPr marL="1155700" lvl="2">
              <a:spcBef>
                <a:spcPts val="488"/>
              </a:spcBef>
              <a:buFont typeface="Symbol" pitchFamily="18" charset="2"/>
              <a:buChar char=""/>
              <a:tabLst>
                <a:tab pos="355600" algn="l"/>
                <a:tab pos="457200" algn="l"/>
                <a:tab pos="914400" algn="l"/>
                <a:tab pos="1371600" algn="l"/>
                <a:tab pos="1828800" algn="l"/>
                <a:tab pos="2286000" algn="l"/>
                <a:tab pos="2743200" algn="l"/>
                <a:tab pos="3200400" algn="l"/>
                <a:tab pos="3657600" algn="l"/>
                <a:tab pos="4114800" algn="l"/>
                <a:tab pos="4572000" algn="l"/>
              </a:tabLst>
            </a:pPr>
            <a:r>
              <a:rPr lang="en" sz="2000">
                <a:latin typeface="Times New Roman" pitchFamily="18" charset="0"/>
                <a:ea typeface="Noto Sans SC Regular"/>
                <a:cs typeface="Noto Sans SC Regular"/>
              </a:rPr>
              <a:t>III phase: redness (hyperemia)</a:t>
            </a:r>
          </a:p>
        </p:txBody>
      </p:sp>
      <p:pic>
        <p:nvPicPr>
          <p:cNvPr id="72707" name="Picture 3"/>
          <p:cNvPicPr>
            <a:picLocks noChangeAspect="1" noChangeArrowheads="1"/>
          </p:cNvPicPr>
          <p:nvPr/>
        </p:nvPicPr>
        <p:blipFill>
          <a:blip r:embed="rId3" cstate="print"/>
          <a:srcRect/>
          <a:stretch>
            <a:fillRect/>
          </a:stretch>
        </p:blipFill>
        <p:spPr bwMode="auto">
          <a:xfrm>
            <a:off x="5029200" y="2590800"/>
            <a:ext cx="3962400" cy="3962400"/>
          </a:xfrm>
          <a:prstGeom prst="rect">
            <a:avLst/>
          </a:prstGeom>
          <a:noFill/>
          <a:ln w="9525">
            <a:noFill/>
            <a:round/>
            <a:headEnd/>
            <a:tailEnd/>
          </a:ln>
        </p:spPr>
      </p:pic>
      <p:sp>
        <p:nvSpPr>
          <p:cNvPr id="5" name="Rectangle 1"/>
          <p:cNvSpPr>
            <a:spLocks noGrp="1" noChangeArrowheads="1"/>
          </p:cNvSpPr>
          <p:nvPr>
            <p:ph type="title" idx="4294967295"/>
          </p:nvPr>
        </p:nvSpPr>
        <p:spPr>
          <a:xfrm>
            <a:off x="381000" y="228600"/>
            <a:ext cx="8458200" cy="1158875"/>
          </a:xfrm>
        </p:spPr>
        <p:txBody>
          <a:bodyPr tIns="13320" rtlCol="0">
            <a:normAutofit fontScale="90000"/>
          </a:bodyPr>
          <a:lstStyle/>
          <a:p>
            <a:pPr marL="12700" eaLnBrk="1" fontAlgn="auto" hangingPunct="1">
              <a:spcBef>
                <a:spcPts val="113"/>
              </a:spcBef>
              <a:spcAft>
                <a:spcPts val="0"/>
              </a:spcAft>
              <a:tabLst>
                <a:tab pos="5421313" algn="l"/>
                <a:tab pos="5486400" algn="l"/>
                <a:tab pos="5943600" algn="l"/>
                <a:tab pos="6400800" algn="l"/>
                <a:tab pos="6858000" algn="l"/>
                <a:tab pos="7315200" algn="l"/>
              </a:tabLst>
              <a:defRPr/>
            </a:pPr>
            <a:r>
              <a:rPr lang="en" b="1" dirty="0">
                <a:latin typeface="Times New Roman" pitchFamily="18" charset="0"/>
              </a:rPr>
              <a:t>DISEASES </a:t>
            </a:r>
            <a:r>
              <a:rPr lang="sr-Cyrl-RS" b="1" dirty="0">
                <a:latin typeface="Times New Roman" pitchFamily="18" charset="0"/>
              </a:rPr>
              <a:t/>
            </a:r>
            <a:br>
              <a:rPr lang="sr-Cyrl-RS" b="1" dirty="0">
                <a:latin typeface="Times New Roman" pitchFamily="18" charset="0"/>
              </a:rPr>
            </a:br>
            <a:r>
              <a:rPr lang="en" b="1" dirty="0">
                <a:latin typeface="Times New Roman" pitchFamily="18" charset="0"/>
              </a:rPr>
              <a:t>OF THE PERIPHERAL ARTERIES</a:t>
            </a:r>
          </a:p>
        </p:txBody>
      </p:sp>
    </p:spTree>
  </p:cSld>
  <p:clrMapOvr>
    <a:masterClrMapping/>
  </p:clrMapOvr>
  <p:transition spd="slow"/>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1371600"/>
            <a:ext cx="8534400" cy="5181600"/>
          </a:xfrm>
        </p:spPr>
        <p:txBody>
          <a:bodyPr rtlCol="0">
            <a:normAutofit/>
          </a:bodyPr>
          <a:lstStyle/>
          <a:p>
            <a:pPr eaLnBrk="1" fontAlgn="auto" hangingPunct="1">
              <a:spcAft>
                <a:spcPts val="0"/>
              </a:spcAft>
              <a:defRPr/>
            </a:pPr>
            <a:r>
              <a:rPr lang="en" sz="2400" dirty="0">
                <a:latin typeface="Times New Roman" pitchFamily="18" charset="0"/>
                <a:cs typeface="Times New Roman" pitchFamily="18" charset="0"/>
              </a:rPr>
              <a:t>ETIOLOGY:</a:t>
            </a:r>
          </a:p>
          <a:p>
            <a:pPr marL="0" indent="0" eaLnBrk="1" fontAlgn="auto" hangingPunct="1">
              <a:spcAft>
                <a:spcPts val="0"/>
              </a:spcAft>
              <a:buNone/>
              <a:defRPr/>
            </a:pPr>
            <a:r>
              <a:rPr lang="en" sz="2400" dirty="0">
                <a:latin typeface="Times New Roman" pitchFamily="18" charset="0"/>
                <a:cs typeface="Times New Roman" pitchFamily="18" charset="0"/>
              </a:rPr>
              <a:t>Bourne</a:t>
            </a:r>
          </a:p>
          <a:p>
            <a:pPr marL="0" indent="0" eaLnBrk="1" fontAlgn="auto" hangingPunct="1">
              <a:spcAft>
                <a:spcPts val="0"/>
              </a:spcAft>
              <a:buNone/>
              <a:defRPr/>
            </a:pPr>
            <a:r>
              <a:rPr lang="en" sz="2400" dirty="0">
                <a:latin typeface="Times New Roman" pitchFamily="18" charset="0"/>
                <a:cs typeface="Times New Roman" pitchFamily="18" charset="0"/>
              </a:rPr>
              <a:t>Bicuspid</a:t>
            </a:r>
          </a:p>
          <a:p>
            <a:pPr marL="0" indent="0" eaLnBrk="1" fontAlgn="auto" hangingPunct="1">
              <a:spcAft>
                <a:spcPts val="0"/>
              </a:spcAft>
              <a:buNone/>
              <a:defRPr/>
            </a:pPr>
            <a:r>
              <a:rPr lang="en" sz="2400" dirty="0">
                <a:latin typeface="Times New Roman" pitchFamily="18" charset="0"/>
                <a:cs typeface="Times New Roman" pitchFamily="18" charset="0"/>
              </a:rPr>
              <a:t>Rheumatic (with other defects)</a:t>
            </a:r>
          </a:p>
          <a:p>
            <a:pPr marL="0" indent="0" eaLnBrk="1" fontAlgn="auto" hangingPunct="1">
              <a:spcAft>
                <a:spcPts val="0"/>
              </a:spcAft>
              <a:buNone/>
              <a:defRPr/>
            </a:pPr>
            <a:r>
              <a:rPr lang="en" sz="2400" dirty="0">
                <a:latin typeface="Times New Roman" pitchFamily="18" charset="0"/>
                <a:cs typeface="Times New Roman" pitchFamily="18" charset="0"/>
              </a:rPr>
              <a:t>Senile</a:t>
            </a:r>
          </a:p>
          <a:p>
            <a:pPr marL="0" indent="0" eaLnBrk="1" fontAlgn="auto" hangingPunct="1">
              <a:spcAft>
                <a:spcPts val="0"/>
              </a:spcAft>
              <a:buNone/>
              <a:defRPr/>
            </a:pPr>
            <a:r>
              <a:rPr lang="en" sz="2400" dirty="0">
                <a:latin typeface="Times New Roman" pitchFamily="18" charset="0"/>
                <a:cs typeface="Times New Roman" pitchFamily="18" charset="0"/>
              </a:rPr>
              <a:t>Rest: Infective endocarditis...</a:t>
            </a:r>
          </a:p>
          <a:p>
            <a:pPr eaLnBrk="1" fontAlgn="auto" hangingPunct="1">
              <a:spcAft>
                <a:spcPts val="0"/>
              </a:spcAft>
              <a:defRPr/>
            </a:pPr>
            <a:endParaRPr lang="en-US" sz="2400" dirty="0">
              <a:latin typeface="Times New Roman" pitchFamily="18" charset="0"/>
              <a:cs typeface="Times New Roman" pitchFamily="18" charset="0"/>
            </a:endParaRPr>
          </a:p>
          <a:p>
            <a:pPr eaLnBrk="1" fontAlgn="auto" hangingPunct="1">
              <a:spcAft>
                <a:spcPts val="0"/>
              </a:spcAft>
              <a:defRPr/>
            </a:pPr>
            <a:r>
              <a:rPr lang="en" sz="2400" dirty="0">
                <a:latin typeface="Times New Roman" pitchFamily="18" charset="0"/>
                <a:cs typeface="Times New Roman" pitchFamily="18" charset="0"/>
              </a:rPr>
              <a:t>The basic pathophysiological disorder is a decrease in the surface area of the mouth (2-3 cm2), which leads to reduced SV and increased pressure in the LV</a:t>
            </a:r>
            <a:endParaRPr lang="sr-Cyrl-RS" sz="2400" dirty="0">
              <a:latin typeface="Times New Roman" pitchFamily="18" charset="0"/>
              <a:cs typeface="Times New Roman" pitchFamily="18" charset="0"/>
            </a:endParaRPr>
          </a:p>
        </p:txBody>
      </p:sp>
      <p:cxnSp>
        <p:nvCxnSpPr>
          <p:cNvPr id="5" name="Straight Connector 4"/>
          <p:cNvCxnSpPr/>
          <p:nvPr/>
        </p:nvCxnSpPr>
        <p:spPr>
          <a:xfrm>
            <a:off x="457200" y="1219200"/>
            <a:ext cx="8229600" cy="0"/>
          </a:xfrm>
          <a:prstGeom prst="line">
            <a:avLst/>
          </a:prstGeom>
          <a:ln w="22225">
            <a:solidFill>
              <a:schemeClr val="accent2"/>
            </a:solidFill>
          </a:ln>
        </p:spPr>
        <p:style>
          <a:lnRef idx="1">
            <a:schemeClr val="accent1"/>
          </a:lnRef>
          <a:fillRef idx="0">
            <a:schemeClr val="accent1"/>
          </a:fillRef>
          <a:effectRef idx="0">
            <a:schemeClr val="accent1"/>
          </a:effectRef>
          <a:fontRef idx="minor">
            <a:schemeClr val="tx1"/>
          </a:fontRef>
        </p:style>
      </p:cxnSp>
      <p:sp>
        <p:nvSpPr>
          <p:cNvPr id="8196" name="Title 1"/>
          <p:cNvSpPr>
            <a:spLocks noGrp="1"/>
          </p:cNvSpPr>
          <p:nvPr>
            <p:ph type="title"/>
          </p:nvPr>
        </p:nvSpPr>
        <p:spPr>
          <a:xfrm>
            <a:off x="457200" y="76200"/>
            <a:ext cx="8229600" cy="1143000"/>
          </a:xfrm>
        </p:spPr>
        <p:txBody>
          <a:bodyPr/>
          <a:lstStyle/>
          <a:p>
            <a:pPr eaLnBrk="1" hangingPunct="1"/>
            <a:r>
              <a:rPr lang="en" dirty="0">
                <a:latin typeface="Times New Roman" pitchFamily="18" charset="0"/>
                <a:cs typeface="Times New Roman" pitchFamily="18" charset="0"/>
              </a:rPr>
              <a:t>Aortic stenosis</a:t>
            </a:r>
          </a:p>
        </p:txBody>
      </p:sp>
      <p:pic>
        <p:nvPicPr>
          <p:cNvPr id="8197" name="Picture 2"/>
          <p:cNvPicPr>
            <a:picLocks noChangeAspect="1" noChangeArrowheads="1"/>
          </p:cNvPicPr>
          <p:nvPr/>
        </p:nvPicPr>
        <p:blipFill>
          <a:blip r:embed="rId2" cstate="print"/>
          <a:srcRect l="42865"/>
          <a:stretch>
            <a:fillRect/>
          </a:stretch>
        </p:blipFill>
        <p:spPr bwMode="auto">
          <a:xfrm>
            <a:off x="6553200" y="1371600"/>
            <a:ext cx="2436813" cy="3052013"/>
          </a:xfrm>
          <a:prstGeom prst="rect">
            <a:avLst/>
          </a:prstGeom>
          <a:noFill/>
          <a:ln w="9525">
            <a:noFill/>
            <a:miter lim="800000"/>
            <a:headEnd/>
            <a:tailEnd/>
          </a:ln>
        </p:spPr>
      </p:pic>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1"/>
          <p:cNvSpPr>
            <a:spLocks noGrp="1" noChangeArrowheads="1"/>
          </p:cNvSpPr>
          <p:nvPr>
            <p:ph type="title" idx="4294967295"/>
          </p:nvPr>
        </p:nvSpPr>
        <p:spPr>
          <a:xfrm>
            <a:off x="1524000" y="381000"/>
            <a:ext cx="5638800" cy="1158875"/>
          </a:xfrm>
        </p:spPr>
        <p:txBody>
          <a:bodyPr tIns="13320"/>
          <a:lstStyle/>
          <a:p>
            <a:pPr marL="12700" algn="l" eaLnBrk="1" hangingPunct="1">
              <a:spcBef>
                <a:spcPts val="113"/>
              </a:spcBef>
              <a:tabLst>
                <a:tab pos="457200" algn="l"/>
                <a:tab pos="914400" algn="l"/>
                <a:tab pos="1371600" algn="l"/>
                <a:tab pos="1828800" algn="l"/>
                <a:tab pos="2286000" algn="l"/>
                <a:tab pos="2743200" algn="l"/>
                <a:tab pos="3200400" algn="l"/>
                <a:tab pos="3657600" algn="l"/>
              </a:tabLst>
            </a:pPr>
            <a:r>
              <a:rPr lang="en">
                <a:latin typeface="Times New Roman" pitchFamily="18" charset="0"/>
              </a:rPr>
              <a:t>DISORDERS OF VEINS</a:t>
            </a:r>
          </a:p>
        </p:txBody>
      </p:sp>
      <p:sp>
        <p:nvSpPr>
          <p:cNvPr id="32770" name="Rectangle 2"/>
          <p:cNvSpPr>
            <a:spLocks noChangeArrowheads="1"/>
          </p:cNvSpPr>
          <p:nvPr/>
        </p:nvSpPr>
        <p:spPr bwMode="auto">
          <a:xfrm>
            <a:off x="536575" y="1522413"/>
            <a:ext cx="6435725" cy="2389187"/>
          </a:xfrm>
          <a:prstGeom prst="rect">
            <a:avLst/>
          </a:prstGeom>
          <a:noFill/>
          <a:ln w="9525" cap="flat">
            <a:noFill/>
            <a:round/>
            <a:headEnd/>
            <a:tailEnd/>
          </a:ln>
          <a:effectLst/>
        </p:spPr>
        <p:txBody>
          <a:bodyPr lIns="0" tIns="109800" rIns="0" bIns="0">
            <a:spAutoFit/>
          </a:bodyPr>
          <a:lstStyle/>
          <a:p>
            <a:pPr marL="400050" indent="-388938" fontAlgn="auto">
              <a:spcBef>
                <a:spcPts val="875"/>
              </a:spcBef>
              <a:spcAft>
                <a:spcPts val="0"/>
              </a:spcAft>
              <a:buFont typeface="Times New Roman" pitchFamily="18" charset="0"/>
              <a:buChar char="•"/>
              <a:tabLst>
                <a:tab pos="455613"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Lst>
              <a:defRPr/>
            </a:pPr>
            <a:r>
              <a:rPr lang="en" sz="3200" i="1" dirty="0" err="1">
                <a:solidFill>
                  <a:srgbClr val="000000"/>
                </a:solidFill>
                <a:latin typeface="Times New Roman" pitchFamily="18" charset="0"/>
                <a:ea typeface="Noto Sans SC Regular" charset="0"/>
                <a:cs typeface="Noto Sans SC Regular" charset="0"/>
              </a:rPr>
              <a:t>Venae</a:t>
            </a:r>
            <a:r>
              <a:rPr lang="en" sz="3200" i="1" dirty="0">
                <a:solidFill>
                  <a:srgbClr val="000000"/>
                </a:solidFill>
                <a:latin typeface="Times New Roman" pitchFamily="18" charset="0"/>
                <a:ea typeface="Noto Sans SC Regular" charset="0"/>
                <a:cs typeface="Noto Sans SC Regular" charset="0"/>
              </a:rPr>
              <a:t> </a:t>
            </a:r>
            <a:r>
              <a:rPr lang="en" sz="3200" i="1" dirty="0" err="1">
                <a:solidFill>
                  <a:srgbClr val="000000"/>
                </a:solidFill>
                <a:latin typeface="Times New Roman" pitchFamily="18" charset="0"/>
                <a:ea typeface="Noto Sans SC Regular" charset="0"/>
                <a:cs typeface="Noto Sans SC Regular" charset="0"/>
              </a:rPr>
              <a:t>varicosae</a:t>
            </a:r>
            <a:endParaRPr lang="en-US" sz="3200" i="1" dirty="0">
              <a:solidFill>
                <a:srgbClr val="000000"/>
              </a:solidFill>
              <a:latin typeface="Times New Roman" pitchFamily="18" charset="0"/>
              <a:ea typeface="Noto Sans SC Regular" charset="0"/>
              <a:cs typeface="Noto Sans SC Regular" charset="0"/>
            </a:endParaRPr>
          </a:p>
          <a:p>
            <a:pPr marL="355600" indent="-342900" fontAlgn="auto">
              <a:spcBef>
                <a:spcPts val="775"/>
              </a:spcBef>
              <a:spcAft>
                <a:spcPts val="0"/>
              </a:spcAft>
              <a:buFont typeface="Times New Roman" pitchFamily="18" charset="0"/>
              <a:buChar char="•"/>
              <a:tabLst>
                <a:tab pos="455613"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Lst>
              <a:defRPr/>
            </a:pPr>
            <a:r>
              <a:rPr lang="en" sz="3200" i="1" dirty="0" err="1">
                <a:solidFill>
                  <a:srgbClr val="000000"/>
                </a:solidFill>
                <a:latin typeface="Times New Roman" pitchFamily="18" charset="0"/>
                <a:ea typeface="Noto Sans SC Regular" charset="0"/>
                <a:cs typeface="Noto Sans SC Regular" charset="0"/>
              </a:rPr>
              <a:t>Thrombophlebitis</a:t>
            </a:r>
            <a:r>
              <a:rPr lang="en" sz="3200" i="1" dirty="0">
                <a:solidFill>
                  <a:srgbClr val="000000"/>
                </a:solidFill>
                <a:latin typeface="Times New Roman" pitchFamily="18" charset="0"/>
                <a:ea typeface="Noto Sans SC Regular" charset="0"/>
                <a:cs typeface="Noto Sans SC Regular" charset="0"/>
              </a:rPr>
              <a:t> </a:t>
            </a:r>
            <a:r>
              <a:rPr lang="en" sz="3200" i="1" dirty="0" err="1">
                <a:solidFill>
                  <a:srgbClr val="000000"/>
                </a:solidFill>
                <a:latin typeface="Times New Roman" pitchFamily="18" charset="0"/>
                <a:ea typeface="Noto Sans SC Regular" charset="0"/>
                <a:cs typeface="Noto Sans SC Regular" charset="0"/>
              </a:rPr>
              <a:t>superfitialis</a:t>
            </a:r>
            <a:endParaRPr lang="en-US" sz="3200" i="1" dirty="0">
              <a:solidFill>
                <a:srgbClr val="000000"/>
              </a:solidFill>
              <a:latin typeface="Times New Roman" pitchFamily="18" charset="0"/>
              <a:ea typeface="Noto Sans SC Regular" charset="0"/>
              <a:cs typeface="Noto Sans SC Regular" charset="0"/>
            </a:endParaRPr>
          </a:p>
          <a:p>
            <a:pPr marL="355600" indent="-342900" fontAlgn="auto">
              <a:spcBef>
                <a:spcPts val="775"/>
              </a:spcBef>
              <a:spcAft>
                <a:spcPts val="0"/>
              </a:spcAft>
              <a:buFont typeface="Times New Roman" pitchFamily="18" charset="0"/>
              <a:buChar char="•"/>
              <a:tabLst>
                <a:tab pos="455613"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Lst>
              <a:defRPr/>
            </a:pPr>
            <a:r>
              <a:rPr lang="en" sz="3200" i="1" dirty="0" err="1">
                <a:solidFill>
                  <a:srgbClr val="000000"/>
                </a:solidFill>
                <a:latin typeface="Times New Roman" pitchFamily="18" charset="0"/>
                <a:ea typeface="Noto Sans SC Regular" charset="0"/>
                <a:cs typeface="Noto Sans SC Regular" charset="0"/>
              </a:rPr>
              <a:t>Thrombophlebitis</a:t>
            </a:r>
            <a:r>
              <a:rPr lang="en" sz="3200" i="1" dirty="0">
                <a:solidFill>
                  <a:srgbClr val="000000"/>
                </a:solidFill>
                <a:latin typeface="Times New Roman" pitchFamily="18" charset="0"/>
                <a:ea typeface="Noto Sans SC Regular" charset="0"/>
                <a:cs typeface="Noto Sans SC Regular" charset="0"/>
              </a:rPr>
              <a:t> </a:t>
            </a:r>
            <a:r>
              <a:rPr lang="en" sz="3200" i="1" dirty="0" err="1">
                <a:solidFill>
                  <a:srgbClr val="000000"/>
                </a:solidFill>
                <a:latin typeface="Times New Roman" pitchFamily="18" charset="0"/>
                <a:ea typeface="Noto Sans SC Regular" charset="0"/>
                <a:cs typeface="Noto Sans SC Regular" charset="0"/>
              </a:rPr>
              <a:t>profunda</a:t>
            </a:r>
            <a:endParaRPr lang="en-US" sz="3200" i="1" dirty="0">
              <a:solidFill>
                <a:srgbClr val="000000"/>
              </a:solidFill>
              <a:latin typeface="Times New Roman" pitchFamily="18" charset="0"/>
              <a:ea typeface="Noto Sans SC Regular" charset="0"/>
              <a:cs typeface="Noto Sans SC Regular" charset="0"/>
            </a:endParaRPr>
          </a:p>
          <a:p>
            <a:pPr marL="355600" indent="-342900" fontAlgn="auto">
              <a:spcBef>
                <a:spcPts val="775"/>
              </a:spcBef>
              <a:spcAft>
                <a:spcPts val="0"/>
              </a:spcAft>
              <a:buFont typeface="Times New Roman" pitchFamily="18" charset="0"/>
              <a:buChar char="•"/>
              <a:tabLst>
                <a:tab pos="455613"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Lst>
              <a:defRPr/>
            </a:pPr>
            <a:r>
              <a:rPr lang="en" sz="3200" dirty="0">
                <a:solidFill>
                  <a:srgbClr val="000000"/>
                </a:solidFill>
                <a:latin typeface="Times New Roman" pitchFamily="18" charset="0"/>
                <a:ea typeface="Noto Sans SC Regular" charset="0"/>
                <a:cs typeface="Noto Sans SC Regular" charset="0"/>
              </a:rPr>
              <a:t>Chronic vein insufficiency</a:t>
            </a:r>
            <a:endParaRPr lang="en-US" sz="3200" dirty="0">
              <a:solidFill>
                <a:srgbClr val="000000"/>
              </a:solidFill>
              <a:latin typeface="Times New Roman" pitchFamily="18" charset="0"/>
              <a:ea typeface="Noto Sans SC Regular" charset="0"/>
              <a:cs typeface="Noto Sans SC Regular" charset="0"/>
            </a:endParaRPr>
          </a:p>
        </p:txBody>
      </p:sp>
    </p:spTree>
  </p:cSld>
  <p:clrMapOvr>
    <a:masterClrMapping/>
  </p:clrMapOvr>
  <p:transition spd="slow"/>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ChangeArrowheads="1"/>
          </p:cNvSpPr>
          <p:nvPr/>
        </p:nvSpPr>
        <p:spPr bwMode="auto">
          <a:xfrm>
            <a:off x="536575" y="1549400"/>
            <a:ext cx="8150225" cy="4497388"/>
          </a:xfrm>
          <a:prstGeom prst="rect">
            <a:avLst/>
          </a:prstGeom>
          <a:noFill/>
          <a:ln w="9525" cap="flat">
            <a:noFill/>
            <a:round/>
            <a:headEnd/>
            <a:tailEnd/>
          </a:ln>
          <a:effectLst/>
        </p:spPr>
        <p:txBody>
          <a:bodyPr lIns="0" tIns="85680" rIns="0" bIns="0">
            <a:spAutoFit/>
          </a:bodyPr>
          <a:lstStyle/>
          <a:p>
            <a:pPr marL="12700" fontAlgn="auto">
              <a:spcBef>
                <a:spcPts val="688"/>
              </a:spcBef>
              <a:spcAft>
                <a:spcPts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Lst>
              <a:defRPr/>
            </a:pPr>
            <a:r>
              <a:rPr lang="en" sz="2400" b="1" i="1" dirty="0" err="1">
                <a:latin typeface="Times New Roman" pitchFamily="18" charset="0"/>
                <a:ea typeface="Noto Sans SC Regular" charset="0"/>
                <a:cs typeface="Noto Sans SC Regular" charset="0"/>
              </a:rPr>
              <a:t>Venae</a:t>
            </a:r>
            <a:r>
              <a:rPr lang="en" sz="2400" b="1" i="1" dirty="0">
                <a:latin typeface="Times New Roman" pitchFamily="18" charset="0"/>
                <a:ea typeface="Noto Sans SC Regular" charset="0"/>
                <a:cs typeface="Noto Sans SC Regular" charset="0"/>
              </a:rPr>
              <a:t> </a:t>
            </a:r>
            <a:r>
              <a:rPr lang="en" sz="2400" b="1" i="1" dirty="0" err="1">
                <a:latin typeface="Times New Roman" pitchFamily="18" charset="0"/>
                <a:ea typeface="Noto Sans SC Regular" charset="0"/>
                <a:cs typeface="Noto Sans SC Regular" charset="0"/>
              </a:rPr>
              <a:t>varicosae</a:t>
            </a:r>
            <a:endParaRPr lang="sr-Cyrl-RS" sz="2400" b="1" i="1" dirty="0">
              <a:latin typeface="Times New Roman" pitchFamily="18" charset="0"/>
              <a:ea typeface="Noto Sans SC Regular" charset="0"/>
              <a:cs typeface="Noto Sans SC Regular" charset="0"/>
            </a:endParaRPr>
          </a:p>
          <a:p>
            <a:pPr marL="347663" indent="-334963" fontAlgn="auto">
              <a:spcBef>
                <a:spcPts val="688"/>
              </a:spcBef>
              <a:spcAft>
                <a:spcPts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Lst>
              <a:defRPr/>
            </a:pPr>
            <a:r>
              <a:rPr lang="en" sz="2400" dirty="0">
                <a:solidFill>
                  <a:srgbClr val="FF0000"/>
                </a:solidFill>
                <a:latin typeface="Times New Roman" pitchFamily="18" charset="0"/>
                <a:ea typeface="Noto Sans SC Regular" charset="0"/>
                <a:cs typeface="Noto Sans SC Regular" charset="0"/>
              </a:rPr>
              <a:t>Dilated , twisted and elongated superficial veins with</a:t>
            </a:r>
            <a:endParaRPr lang="en-US" sz="2400" dirty="0">
              <a:solidFill>
                <a:srgbClr val="FF0000"/>
              </a:solidFill>
              <a:latin typeface="Times New Roman" pitchFamily="18" charset="0"/>
              <a:ea typeface="Noto Sans SC Regular" charset="0"/>
              <a:cs typeface="Noto Sans SC Regular" charset="0"/>
            </a:endParaRPr>
          </a:p>
          <a:p>
            <a:pPr marL="355600" fontAlgn="auto">
              <a:spcBef>
                <a:spcPts val="0"/>
              </a:spcBef>
              <a:spcAft>
                <a:spcPts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Lst>
              <a:defRPr/>
            </a:pPr>
            <a:r>
              <a:rPr lang="en" sz="2400" dirty="0">
                <a:solidFill>
                  <a:srgbClr val="FF0000"/>
                </a:solidFill>
                <a:latin typeface="Times New Roman" pitchFamily="18" charset="0"/>
                <a:ea typeface="Noto Sans SC Regular" charset="0"/>
                <a:cs typeface="Noto Sans SC Regular" charset="0"/>
              </a:rPr>
              <a:t>dysfunctional </a:t>
            </a:r>
            <a:r>
              <a:rPr lang="en" sz="2400" dirty="0" err="1">
                <a:solidFill>
                  <a:srgbClr val="FF0000"/>
                </a:solidFill>
                <a:latin typeface="Times New Roman" pitchFamily="18" charset="0"/>
                <a:ea typeface="Noto Sans SC Regular" charset="0"/>
                <a:cs typeface="Noto Sans SC Regular" charset="0"/>
              </a:rPr>
              <a:t>flaps</a:t>
            </a:r>
            <a:endParaRPr lang="sr-Cyrl-RS" sz="2400" dirty="0">
              <a:solidFill>
                <a:srgbClr val="FF0000"/>
              </a:solidFill>
              <a:latin typeface="Times New Roman" pitchFamily="18" charset="0"/>
              <a:ea typeface="Noto Sans SC Regular" charset="0"/>
              <a:cs typeface="Noto Sans SC Regular" charset="0"/>
            </a:endParaRPr>
          </a:p>
          <a:p>
            <a:pPr marL="355600" indent="-355600" fontAlgn="auto">
              <a:spcBef>
                <a:spcPts val="0"/>
              </a:spcBef>
              <a:spcAft>
                <a:spcPts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Lst>
              <a:defRPr/>
            </a:pPr>
            <a:endParaRPr lang="sr-Cyrl-RS" sz="2400" b="1" dirty="0">
              <a:latin typeface="Times New Roman" pitchFamily="18" charset="0"/>
              <a:ea typeface="Noto Sans SC Regular" charset="0"/>
              <a:cs typeface="Noto Sans SC Regular" charset="0"/>
            </a:endParaRPr>
          </a:p>
          <a:p>
            <a:pPr marL="355600" indent="-355600" fontAlgn="auto">
              <a:spcBef>
                <a:spcPts val="0"/>
              </a:spcBef>
              <a:spcAft>
                <a:spcPts val="0"/>
              </a:spcAft>
              <a:buFont typeface="Arial"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Lst>
              <a:defRPr/>
            </a:pPr>
            <a:r>
              <a:rPr lang="en" sz="2400" b="1" dirty="0" err="1">
                <a:latin typeface="Times New Roman" pitchFamily="18" charset="0"/>
                <a:ea typeface="Noto Sans SC Regular" charset="0"/>
                <a:cs typeface="Noto Sans SC Regular" charset="0"/>
              </a:rPr>
              <a:t>Etiology </a:t>
            </a:r>
            <a:r>
              <a:rPr lang="en" sz="2400" dirty="0">
                <a:latin typeface="Times New Roman" pitchFamily="18" charset="0"/>
                <a:ea typeface="Noto Sans SC Regular" charset="0"/>
                <a:cs typeface="Noto Sans SC Regular" charset="0"/>
              </a:rPr>
              <a:t>: </a:t>
            </a:r>
            <a:r>
              <a:rPr lang="en" sz="2400" dirty="0" err="1">
                <a:latin typeface="Times New Roman" pitchFamily="18" charset="0"/>
                <a:ea typeface="Noto Sans SC Regular" charset="0"/>
                <a:cs typeface="Noto Sans SC Regular" charset="0"/>
              </a:rPr>
              <a:t>Primary </a:t>
            </a:r>
            <a:r>
              <a:rPr lang="en" sz="2400" dirty="0">
                <a:latin typeface="Times New Roman" pitchFamily="18" charset="0"/>
                <a:ea typeface="Noto Sans SC Regular" charset="0"/>
                <a:cs typeface="Noto Sans SC Regular" charset="0"/>
              </a:rPr>
              <a:t>:</a:t>
            </a:r>
          </a:p>
          <a:p>
            <a:pPr marL="755650" lvl="1" indent="-287338" fontAlgn="auto">
              <a:spcBef>
                <a:spcPts val="513"/>
              </a:spcBef>
              <a:spcAft>
                <a:spcPts val="0"/>
              </a:spcAft>
              <a:buFont typeface="Symbol" pitchFamily="18" charset="2"/>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Lst>
              <a:defRPr/>
            </a:pPr>
            <a:r>
              <a:rPr lang="en" sz="2000" dirty="0">
                <a:latin typeface="Times New Roman" pitchFamily="18" charset="0"/>
                <a:ea typeface="Noto Sans SC Regular" charset="0"/>
                <a:cs typeface="Noto Sans SC Regular" charset="0"/>
              </a:rPr>
              <a:t>normal deep venous system ,</a:t>
            </a:r>
          </a:p>
          <a:p>
            <a:pPr marL="755650" lvl="1" indent="-287338" fontAlgn="auto">
              <a:spcBef>
                <a:spcPts val="488"/>
              </a:spcBef>
              <a:spcAft>
                <a:spcPts val="0"/>
              </a:spcAft>
              <a:buFont typeface="Symbol" pitchFamily="18" charset="2"/>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Lst>
              <a:defRPr/>
            </a:pPr>
            <a:r>
              <a:rPr lang="en" sz="2000" dirty="0">
                <a:latin typeface="Times New Roman" pitchFamily="18" charset="0"/>
                <a:ea typeface="Noto Sans SC Regular" charset="0"/>
                <a:cs typeface="Noto Sans SC Regular" charset="0"/>
              </a:rPr>
              <a:t>innate</a:t>
            </a:r>
            <a:r>
              <a:rPr lang="en" sz="2000" dirty="0">
                <a:solidFill>
                  <a:srgbClr val="FF0000"/>
                </a:solidFill>
                <a:latin typeface="Times New Roman" pitchFamily="18" charset="0"/>
                <a:ea typeface="Noto Sans SC Regular" charset="0"/>
                <a:cs typeface="Noto Sans SC Regular" charset="0"/>
              </a:rPr>
              <a:t> lack of venous valves </a:t>
            </a:r>
            <a:r>
              <a:rPr lang="en" sz="2000" dirty="0">
                <a:latin typeface="Times New Roman" pitchFamily="18" charset="0"/>
                <a:ea typeface="Noto Sans SC Regular" charset="0"/>
                <a:cs typeface="Noto Sans SC Regular" charset="0"/>
              </a:rPr>
              <a:t>or</a:t>
            </a:r>
            <a:endParaRPr lang="en-US" sz="2000" dirty="0">
              <a:latin typeface="Times New Roman" pitchFamily="18" charset="0"/>
              <a:ea typeface="Noto Sans SC Regular" charset="0"/>
              <a:cs typeface="Noto Sans SC Regular" charset="0"/>
            </a:endParaRPr>
          </a:p>
          <a:p>
            <a:pPr marL="755650" fontAlgn="auto">
              <a:spcBef>
                <a:spcPts val="0"/>
              </a:spcBef>
              <a:spcAft>
                <a:spcPts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Lst>
              <a:defRPr/>
            </a:pPr>
            <a:r>
              <a:rPr lang="en" sz="2000" dirty="0">
                <a:latin typeface="Times New Roman" pitchFamily="18" charset="0"/>
                <a:ea typeface="Noto Sans SC Regular" charset="0"/>
                <a:cs typeface="Noto Sans SC Regular" charset="0"/>
              </a:rPr>
              <a:t>constitutional </a:t>
            </a:r>
            <a:r>
              <a:rPr lang="en" sz="2000" dirty="0">
                <a:solidFill>
                  <a:srgbClr val="FF0000"/>
                </a:solidFill>
                <a:latin typeface="Times New Roman" pitchFamily="18" charset="0"/>
                <a:ea typeface="Noto Sans SC Regular" charset="0"/>
                <a:cs typeface="Noto Sans SC Regular" charset="0"/>
              </a:rPr>
              <a:t>weakness of connective tissues </a:t>
            </a:r>
            <a:r>
              <a:rPr lang="en" sz="2000" dirty="0">
                <a:latin typeface="Times New Roman" pitchFamily="18" charset="0"/>
                <a:ea typeface="Noto Sans SC Regular" charset="0"/>
                <a:cs typeface="Noto Sans SC Regular" charset="0"/>
              </a:rPr>
              <a:t>( shortage of collagen and elastin )</a:t>
            </a:r>
          </a:p>
          <a:p>
            <a:pPr marL="755650" lvl="1" indent="-287338" fontAlgn="auto">
              <a:spcBef>
                <a:spcPts val="488"/>
              </a:spcBef>
              <a:spcAft>
                <a:spcPts val="0"/>
              </a:spcAft>
              <a:buFont typeface="Symbol" pitchFamily="18" charset="2"/>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Lst>
              <a:defRPr/>
            </a:pPr>
            <a:r>
              <a:rPr lang="en" sz="2000" dirty="0" err="1">
                <a:solidFill>
                  <a:srgbClr val="FF0000"/>
                </a:solidFill>
                <a:latin typeface="Times New Roman" pitchFamily="18" charset="0"/>
                <a:ea typeface="Noto Sans SC Regular" charset="0"/>
                <a:cs typeface="Noto Sans SC Regular" charset="0"/>
              </a:rPr>
              <a:t>Bad</a:t>
            </a:r>
            <a:r>
              <a:rPr lang="en" sz="2000" dirty="0">
                <a:solidFill>
                  <a:srgbClr val="FF0000"/>
                </a:solidFill>
                <a:latin typeface="Times New Roman" pitchFamily="18" charset="0"/>
                <a:ea typeface="Noto Sans SC Regular" charset="0"/>
                <a:cs typeface="Noto Sans SC Regular" charset="0"/>
              </a:rPr>
              <a:t> </a:t>
            </a:r>
            <a:r>
              <a:rPr lang="en" sz="2000" dirty="0" err="1">
                <a:solidFill>
                  <a:srgbClr val="FF0000"/>
                </a:solidFill>
                <a:latin typeface="Times New Roman" pitchFamily="18" charset="0"/>
                <a:ea typeface="Noto Sans SC Regular" charset="0"/>
                <a:cs typeface="Noto Sans SC Regular" charset="0"/>
              </a:rPr>
              <a:t>functioning</a:t>
            </a:r>
            <a:r>
              <a:rPr lang="en" sz="2000" dirty="0">
                <a:solidFill>
                  <a:srgbClr val="FF0000"/>
                </a:solidFill>
                <a:latin typeface="Times New Roman" pitchFamily="18" charset="0"/>
                <a:ea typeface="Noto Sans SC Regular" charset="0"/>
                <a:cs typeface="Noto Sans SC Regular" charset="0"/>
              </a:rPr>
              <a:t> </a:t>
            </a:r>
            <a:r>
              <a:rPr lang="en" sz="2000" dirty="0" err="1">
                <a:solidFill>
                  <a:srgbClr val="FF0000"/>
                </a:solidFill>
                <a:latin typeface="Times New Roman" pitchFamily="18" charset="0"/>
                <a:ea typeface="Noto Sans SC Regular" charset="0"/>
                <a:cs typeface="Noto Sans SC Regular" charset="0"/>
              </a:rPr>
              <a:t>muscular-venous</a:t>
            </a:r>
            <a:r>
              <a:rPr lang="en" sz="2000" dirty="0">
                <a:solidFill>
                  <a:srgbClr val="FF0000"/>
                </a:solidFill>
                <a:latin typeface="Times New Roman" pitchFamily="18" charset="0"/>
                <a:ea typeface="Noto Sans SC Regular" charset="0"/>
                <a:cs typeface="Noto Sans SC Regular" charset="0"/>
              </a:rPr>
              <a:t> </a:t>
            </a:r>
            <a:r>
              <a:rPr lang="en" sz="2000" dirty="0" err="1">
                <a:solidFill>
                  <a:srgbClr val="FF0000"/>
                </a:solidFill>
                <a:latin typeface="Times New Roman" pitchFamily="18" charset="0"/>
                <a:ea typeface="Noto Sans SC Regular" charset="0"/>
                <a:cs typeface="Noto Sans SC Regular" charset="0"/>
              </a:rPr>
              <a:t>pumps</a:t>
            </a:r>
            <a:endParaRPr lang="en-US" sz="2000" dirty="0">
              <a:solidFill>
                <a:srgbClr val="FF0000"/>
              </a:solidFill>
              <a:latin typeface="Times New Roman" pitchFamily="18" charset="0"/>
              <a:ea typeface="Noto Sans SC Regular" charset="0"/>
              <a:cs typeface="Noto Sans SC Regular" charset="0"/>
            </a:endParaRPr>
          </a:p>
          <a:p>
            <a:pPr marL="755650" lvl="1" indent="-287338" fontAlgn="auto">
              <a:spcBef>
                <a:spcPts val="488"/>
              </a:spcBef>
              <a:spcAft>
                <a:spcPts val="0"/>
              </a:spcAft>
              <a:buFont typeface="Symbol" pitchFamily="18" charset="2"/>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Lst>
              <a:defRPr/>
            </a:pPr>
            <a:r>
              <a:rPr lang="en" sz="2000" dirty="0">
                <a:solidFill>
                  <a:srgbClr val="FF0000"/>
                </a:solidFill>
                <a:latin typeface="Times New Roman" pitchFamily="18" charset="0"/>
                <a:ea typeface="Noto Sans SC Regular" charset="0"/>
                <a:cs typeface="Noto Sans SC Regular" charset="0"/>
              </a:rPr>
              <a:t>reduced tone of </a:t>
            </a:r>
            <a:r>
              <a:rPr lang="en" sz="2000" dirty="0">
                <a:latin typeface="Times New Roman" pitchFamily="18" charset="0"/>
                <a:ea typeface="Noto Sans SC Regular" charset="0"/>
                <a:cs typeface="Noto Sans SC Regular" charset="0"/>
              </a:rPr>
              <a:t>veins walls</a:t>
            </a:r>
            <a:endParaRPr lang="en-US" sz="2000" dirty="0">
              <a:latin typeface="Times New Roman" pitchFamily="18" charset="0"/>
              <a:ea typeface="Noto Sans SC Regular" charset="0"/>
              <a:cs typeface="Noto Sans SC Regular" charset="0"/>
            </a:endParaRPr>
          </a:p>
          <a:p>
            <a:pPr marL="755650" lvl="1" indent="-287338" fontAlgn="auto">
              <a:spcBef>
                <a:spcPts val="488"/>
              </a:spcBef>
              <a:spcAft>
                <a:spcPts val="0"/>
              </a:spcAft>
              <a:buFont typeface="Symbol" pitchFamily="18" charset="2"/>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Lst>
              <a:defRPr/>
            </a:pPr>
            <a:r>
              <a:rPr lang="en" sz="2000" dirty="0" err="1">
                <a:solidFill>
                  <a:srgbClr val="FF0000"/>
                </a:solidFill>
                <a:latin typeface="Times New Roman" pitchFamily="18" charset="0"/>
                <a:ea typeface="Noto Sans SC Regular" charset="0"/>
                <a:cs typeface="Noto Sans SC Regular" charset="0"/>
              </a:rPr>
              <a:t>elevated</a:t>
            </a:r>
            <a:r>
              <a:rPr lang="en" sz="2000" dirty="0">
                <a:solidFill>
                  <a:srgbClr val="FF0000"/>
                </a:solidFill>
                <a:latin typeface="Times New Roman" pitchFamily="18" charset="0"/>
                <a:ea typeface="Noto Sans SC Regular" charset="0"/>
                <a:cs typeface="Noto Sans SC Regular" charset="0"/>
              </a:rPr>
              <a:t> </a:t>
            </a:r>
            <a:r>
              <a:rPr lang="en" sz="2000" dirty="0" err="1">
                <a:solidFill>
                  <a:srgbClr val="FF0000"/>
                </a:solidFill>
                <a:latin typeface="Times New Roman" pitchFamily="18" charset="0"/>
                <a:ea typeface="Noto Sans SC Regular" charset="0"/>
                <a:cs typeface="Noto Sans SC Regular" charset="0"/>
              </a:rPr>
              <a:t>venous</a:t>
            </a:r>
            <a:r>
              <a:rPr lang="en" sz="2000" dirty="0">
                <a:solidFill>
                  <a:srgbClr val="FF0000"/>
                </a:solidFill>
                <a:latin typeface="Times New Roman" pitchFamily="18" charset="0"/>
                <a:ea typeface="Noto Sans SC Regular" charset="0"/>
                <a:cs typeface="Noto Sans SC Regular" charset="0"/>
              </a:rPr>
              <a:t> </a:t>
            </a:r>
            <a:r>
              <a:rPr lang="en" sz="2000" dirty="0" err="1">
                <a:solidFill>
                  <a:srgbClr val="FF0000"/>
                </a:solidFill>
                <a:latin typeface="Times New Roman" pitchFamily="18" charset="0"/>
                <a:ea typeface="Noto Sans SC Regular" charset="0"/>
                <a:cs typeface="Noto Sans SC Regular" charset="0"/>
              </a:rPr>
              <a:t>pressure</a:t>
            </a:r>
            <a:endParaRPr lang="en-US" sz="2000" dirty="0">
              <a:solidFill>
                <a:srgbClr val="FF0000"/>
              </a:solidFill>
              <a:latin typeface="Times New Roman" pitchFamily="18" charset="0"/>
              <a:ea typeface="Noto Sans SC Regular" charset="0"/>
              <a:cs typeface="Noto Sans SC Regular" charset="0"/>
            </a:endParaRPr>
          </a:p>
        </p:txBody>
      </p:sp>
      <p:sp>
        <p:nvSpPr>
          <p:cNvPr id="74755" name="Rectangle 1"/>
          <p:cNvSpPr>
            <a:spLocks noGrp="1" noChangeArrowheads="1"/>
          </p:cNvSpPr>
          <p:nvPr>
            <p:ph type="title" idx="4294967295"/>
          </p:nvPr>
        </p:nvSpPr>
        <p:spPr>
          <a:xfrm>
            <a:off x="1524000" y="381000"/>
            <a:ext cx="5638800" cy="1158875"/>
          </a:xfrm>
        </p:spPr>
        <p:txBody>
          <a:bodyPr tIns="13320"/>
          <a:lstStyle/>
          <a:p>
            <a:pPr marL="12700" algn="l" eaLnBrk="1" hangingPunct="1">
              <a:spcBef>
                <a:spcPts val="113"/>
              </a:spcBef>
              <a:tabLst>
                <a:tab pos="457200" algn="l"/>
                <a:tab pos="914400" algn="l"/>
                <a:tab pos="1371600" algn="l"/>
                <a:tab pos="1828800" algn="l"/>
                <a:tab pos="2286000" algn="l"/>
                <a:tab pos="2743200" algn="l"/>
                <a:tab pos="3200400" algn="l"/>
                <a:tab pos="3657600" algn="l"/>
              </a:tabLst>
            </a:pPr>
            <a:r>
              <a:rPr lang="en">
                <a:latin typeface="Times New Roman" pitchFamily="18" charset="0"/>
              </a:rPr>
              <a:t>DISORDERS OF VEINS</a:t>
            </a:r>
          </a:p>
        </p:txBody>
      </p:sp>
    </p:spTree>
  </p:cSld>
  <p:clrMapOvr>
    <a:masterClrMapping/>
  </p:clrMapOvr>
  <p:transition spd="slow"/>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ChangeArrowheads="1"/>
          </p:cNvSpPr>
          <p:nvPr/>
        </p:nvSpPr>
        <p:spPr bwMode="auto">
          <a:xfrm>
            <a:off x="536575" y="1619250"/>
            <a:ext cx="4492625" cy="501650"/>
          </a:xfrm>
          <a:prstGeom prst="rect">
            <a:avLst/>
          </a:prstGeom>
          <a:noFill/>
          <a:ln w="9525">
            <a:noFill/>
            <a:round/>
            <a:headEnd/>
            <a:tailEnd/>
          </a:ln>
        </p:spPr>
        <p:txBody>
          <a:bodyPr lIns="0" tIns="13320" rIns="0" bIns="0">
            <a:spAutoFit/>
          </a:bodyPr>
          <a:lstStyle/>
          <a:p>
            <a:pPr marL="557213" indent="-546100" algn="ctr">
              <a:spcBef>
                <a:spcPts val="113"/>
              </a:spcBef>
              <a:tabLst>
                <a:tab pos="557213" algn="l"/>
                <a:tab pos="558800" algn="l"/>
                <a:tab pos="914400" algn="l"/>
                <a:tab pos="1371600" algn="l"/>
                <a:tab pos="1828800" algn="l"/>
                <a:tab pos="2286000" algn="l"/>
                <a:tab pos="2743200" algn="l"/>
                <a:tab pos="3200400" algn="l"/>
              </a:tabLst>
            </a:pPr>
            <a:r>
              <a:rPr lang="en" sz="3200" i="1">
                <a:solidFill>
                  <a:srgbClr val="000000"/>
                </a:solidFill>
                <a:latin typeface="Times New Roman" pitchFamily="18" charset="0"/>
                <a:ea typeface="Noto Sans SC Regular"/>
                <a:cs typeface="Noto Sans SC Regular"/>
              </a:rPr>
              <a:t>Varicose veins</a:t>
            </a:r>
          </a:p>
        </p:txBody>
      </p:sp>
      <p:pic>
        <p:nvPicPr>
          <p:cNvPr id="75779" name="Picture 3"/>
          <p:cNvPicPr>
            <a:picLocks noChangeAspect="1" noChangeArrowheads="1"/>
          </p:cNvPicPr>
          <p:nvPr/>
        </p:nvPicPr>
        <p:blipFill>
          <a:blip r:embed="rId3" cstate="print"/>
          <a:srcRect/>
          <a:stretch>
            <a:fillRect/>
          </a:stretch>
        </p:blipFill>
        <p:spPr bwMode="auto">
          <a:xfrm>
            <a:off x="1798638" y="2306638"/>
            <a:ext cx="4754562" cy="4551362"/>
          </a:xfrm>
          <a:prstGeom prst="rect">
            <a:avLst/>
          </a:prstGeom>
          <a:noFill/>
          <a:ln w="9525">
            <a:noFill/>
            <a:round/>
            <a:headEnd/>
            <a:tailEnd/>
          </a:ln>
        </p:spPr>
      </p:pic>
      <p:sp>
        <p:nvSpPr>
          <p:cNvPr id="75780" name="Rectangle 1"/>
          <p:cNvSpPr>
            <a:spLocks noGrp="1" noChangeArrowheads="1"/>
          </p:cNvSpPr>
          <p:nvPr>
            <p:ph type="title" idx="4294967295"/>
          </p:nvPr>
        </p:nvSpPr>
        <p:spPr>
          <a:xfrm>
            <a:off x="1524000" y="381000"/>
            <a:ext cx="5638800" cy="1158875"/>
          </a:xfrm>
        </p:spPr>
        <p:txBody>
          <a:bodyPr tIns="13320"/>
          <a:lstStyle/>
          <a:p>
            <a:pPr marL="12700" algn="l" eaLnBrk="1" hangingPunct="1">
              <a:spcBef>
                <a:spcPts val="113"/>
              </a:spcBef>
              <a:tabLst>
                <a:tab pos="457200" algn="l"/>
                <a:tab pos="914400" algn="l"/>
                <a:tab pos="1371600" algn="l"/>
                <a:tab pos="1828800" algn="l"/>
                <a:tab pos="2286000" algn="l"/>
                <a:tab pos="2743200" algn="l"/>
                <a:tab pos="3200400" algn="l"/>
                <a:tab pos="3657600" algn="l"/>
              </a:tabLst>
            </a:pPr>
            <a:r>
              <a:rPr lang="en">
                <a:latin typeface="Times New Roman" pitchFamily="18" charset="0"/>
              </a:rPr>
              <a:t>DISORDERS OF VEINS</a:t>
            </a:r>
          </a:p>
        </p:txBody>
      </p:sp>
    </p:spTree>
  </p:cSld>
  <p:clrMapOvr>
    <a:masterClrMapping/>
  </p:clrMapOvr>
  <p:transition spd="slow"/>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2"/>
          <p:cNvSpPr>
            <a:spLocks noChangeArrowheads="1"/>
          </p:cNvSpPr>
          <p:nvPr/>
        </p:nvSpPr>
        <p:spPr bwMode="auto">
          <a:xfrm>
            <a:off x="460375" y="1390650"/>
            <a:ext cx="8302625" cy="3802063"/>
          </a:xfrm>
          <a:prstGeom prst="rect">
            <a:avLst/>
          </a:prstGeom>
          <a:noFill/>
          <a:ln w="9525">
            <a:noFill/>
            <a:round/>
            <a:headEnd/>
            <a:tailEnd/>
          </a:ln>
        </p:spPr>
        <p:txBody>
          <a:bodyPr lIns="0" tIns="13320" rIns="0" bIns="0">
            <a:spAutoFit/>
          </a:bodyPr>
          <a:lstStyle/>
          <a:p>
            <a:pPr marL="557213" indent="-546100">
              <a:spcBef>
                <a:spcPts val="113"/>
              </a:spcBef>
              <a:tabLst>
                <a:tab pos="557213" algn="l"/>
                <a:tab pos="5588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Lst>
            </a:pPr>
            <a:r>
              <a:rPr lang="en" sz="2800" b="1" i="1">
                <a:latin typeface="Times New Roman" pitchFamily="18" charset="0"/>
                <a:ea typeface="Noto Sans SC Regular"/>
                <a:cs typeface="Noto Sans SC Regular"/>
              </a:rPr>
              <a:t>Varicose veins</a:t>
            </a:r>
          </a:p>
          <a:p>
            <a:pPr marL="557213" indent="-546100">
              <a:spcBef>
                <a:spcPts val="113"/>
              </a:spcBef>
              <a:buFont typeface="Times New Roman" pitchFamily="18" charset="0"/>
              <a:buChar char="•"/>
              <a:tabLst>
                <a:tab pos="557213" algn="l"/>
                <a:tab pos="5588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Lst>
            </a:pPr>
            <a:endParaRPr lang="en-US" sz="2800" b="1" i="1">
              <a:latin typeface="Times New Roman" pitchFamily="18" charset="0"/>
              <a:ea typeface="Noto Sans SC Regular"/>
              <a:cs typeface="Noto Sans SC Regular"/>
            </a:endParaRPr>
          </a:p>
          <a:p>
            <a:pPr marL="557213" indent="-546100">
              <a:spcBef>
                <a:spcPts val="113"/>
              </a:spcBef>
              <a:buFont typeface="Times New Roman" pitchFamily="18" charset="0"/>
              <a:buChar char="•"/>
              <a:tabLst>
                <a:tab pos="557213" algn="l"/>
                <a:tab pos="5588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Lst>
            </a:pPr>
            <a:endParaRPr lang="en-US" sz="2800" b="1" i="1">
              <a:latin typeface="Times New Roman" pitchFamily="18" charset="0"/>
              <a:ea typeface="Noto Sans SC Regular"/>
              <a:cs typeface="Noto Sans SC Regular"/>
            </a:endParaRPr>
          </a:p>
          <a:p>
            <a:pPr marL="557213" indent="-546100">
              <a:spcBef>
                <a:spcPts val="113"/>
              </a:spcBef>
              <a:buFont typeface="Times New Roman" pitchFamily="18" charset="0"/>
              <a:buChar char="•"/>
              <a:tabLst>
                <a:tab pos="557213" algn="l"/>
                <a:tab pos="5588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Lst>
            </a:pPr>
            <a:r>
              <a:rPr lang="en" sz="2800" b="1">
                <a:latin typeface="Times New Roman" pitchFamily="18" charset="0"/>
                <a:ea typeface="Noto Sans SC Regular"/>
                <a:cs typeface="Noto Sans SC Regular"/>
              </a:rPr>
              <a:t>Etiology </a:t>
            </a:r>
            <a:r>
              <a:rPr lang="en" sz="2800">
                <a:latin typeface="Times New Roman" pitchFamily="18" charset="0"/>
                <a:ea typeface="Noto Sans SC Regular"/>
                <a:cs typeface="Noto Sans SC Regular"/>
              </a:rPr>
              <a:t>: </a:t>
            </a:r>
            <a:r>
              <a:rPr lang="en" sz="2800" b="1">
                <a:latin typeface="Times New Roman" pitchFamily="18" charset="0"/>
                <a:ea typeface="Noto Sans SC Regular"/>
                <a:cs typeface="Noto Sans SC Regular"/>
              </a:rPr>
              <a:t>Secondary </a:t>
            </a:r>
            <a:r>
              <a:rPr lang="en" sz="2800">
                <a:latin typeface="Times New Roman" pitchFamily="18" charset="0"/>
                <a:ea typeface="Noto Sans SC Regular"/>
                <a:cs typeface="Noto Sans SC Regular"/>
              </a:rPr>
              <a:t>:</a:t>
            </a:r>
          </a:p>
          <a:p>
            <a:pPr marL="755650" lvl="1" indent="-287338" algn="just">
              <a:spcBef>
                <a:spcPts val="688"/>
              </a:spcBef>
              <a:buFont typeface="Symbol" pitchFamily="18" charset="2"/>
              <a:buChar char=""/>
              <a:tabLst>
                <a:tab pos="557213" algn="l"/>
                <a:tab pos="5588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Lst>
            </a:pPr>
            <a:r>
              <a:rPr lang="en" sz="2400">
                <a:latin typeface="Times New Roman" pitchFamily="18" charset="0"/>
                <a:ea typeface="Noto Sans SC Regular"/>
                <a:cs typeface="Noto Sans SC Regular"/>
              </a:rPr>
              <a:t>Superficial varicosities are </a:t>
            </a:r>
            <a:r>
              <a:rPr lang="en" sz="2400">
                <a:solidFill>
                  <a:srgbClr val="FF0000"/>
                </a:solidFill>
                <a:latin typeface="Times New Roman" pitchFamily="18" charset="0"/>
                <a:ea typeface="Noto Sans SC Regular"/>
                <a:cs typeface="Noto Sans SC Regular"/>
              </a:rPr>
              <a:t>the result of changes in deep veins</a:t>
            </a:r>
            <a:r>
              <a:rPr lang="en" sz="2400" b="1">
                <a:latin typeface="Times New Roman" pitchFamily="18" charset="0"/>
                <a:ea typeface="Noto Sans SC Regular"/>
                <a:cs typeface="Noto Sans SC Regular"/>
              </a:rPr>
              <a:t> </a:t>
            </a:r>
            <a:r>
              <a:rPr lang="en" sz="2400">
                <a:latin typeface="Times New Roman" pitchFamily="18" charset="0"/>
                <a:ea typeface="Noto Sans SC Regular"/>
                <a:cs typeface="Noto Sans SC Regular"/>
              </a:rPr>
              <a:t>(obstruction, compression, phlebotrombosis, AV fistula)</a:t>
            </a:r>
          </a:p>
          <a:p>
            <a:pPr marL="755650" lvl="1" indent="-287338" algn="just">
              <a:spcBef>
                <a:spcPts val="688"/>
              </a:spcBef>
              <a:buFont typeface="Symbol" pitchFamily="18" charset="2"/>
              <a:buChar char=""/>
              <a:tabLst>
                <a:tab pos="557213" algn="l"/>
                <a:tab pos="5588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Lst>
            </a:pPr>
            <a:r>
              <a:rPr lang="en" sz="2400">
                <a:solidFill>
                  <a:srgbClr val="FF0000"/>
                </a:solidFill>
                <a:latin typeface="Times New Roman" pitchFamily="18" charset="0"/>
                <a:ea typeface="Noto Sans SC Regular"/>
                <a:cs typeface="Noto Sans SC Regular"/>
              </a:rPr>
              <a:t>transfer of pressure to the superficial venous system </a:t>
            </a:r>
            <a:r>
              <a:rPr lang="en" sz="2400">
                <a:latin typeface="Times New Roman" pitchFamily="18" charset="0"/>
                <a:ea typeface="Noto Sans SC Regular"/>
                <a:cs typeface="Noto Sans SC Regular"/>
              </a:rPr>
              <a:t>via </a:t>
            </a:r>
            <a:r>
              <a:rPr lang="en" sz="2400" b="1">
                <a:latin typeface="Times New Roman" pitchFamily="18" charset="0"/>
                <a:ea typeface="Noto Sans SC Regular"/>
                <a:cs typeface="Noto Sans SC Regular"/>
              </a:rPr>
              <a:t>venous anastomoses</a:t>
            </a:r>
          </a:p>
        </p:txBody>
      </p:sp>
      <p:grpSp>
        <p:nvGrpSpPr>
          <p:cNvPr id="76803" name="Group 3"/>
          <p:cNvGrpSpPr>
            <a:grpSpLocks/>
          </p:cNvGrpSpPr>
          <p:nvPr/>
        </p:nvGrpSpPr>
        <p:grpSpPr bwMode="auto">
          <a:xfrm>
            <a:off x="5791200" y="4495800"/>
            <a:ext cx="684213" cy="303213"/>
            <a:chOff x="3648" y="2832"/>
            <a:chExt cx="431" cy="191"/>
          </a:xfrm>
        </p:grpSpPr>
        <p:sp>
          <p:nvSpPr>
            <p:cNvPr id="76805" name="AutoShape 4"/>
            <p:cNvSpPr>
              <a:spLocks noChangeArrowheads="1"/>
            </p:cNvSpPr>
            <p:nvPr/>
          </p:nvSpPr>
          <p:spPr bwMode="auto">
            <a:xfrm>
              <a:off x="3648" y="2832"/>
              <a:ext cx="431" cy="191"/>
            </a:xfrm>
            <a:custGeom>
              <a:avLst/>
              <a:gdLst>
                <a:gd name="T0" fmla="*/ 431 w 431"/>
                <a:gd name="T1" fmla="*/ 96 h 191"/>
                <a:gd name="T2" fmla="*/ 216 w 431"/>
                <a:gd name="T3" fmla="*/ 191 h 191"/>
                <a:gd name="T4" fmla="*/ 0 w 431"/>
                <a:gd name="T5" fmla="*/ 96 h 191"/>
                <a:gd name="T6" fmla="*/ 216 w 431"/>
                <a:gd name="T7" fmla="*/ 0 h 191"/>
                <a:gd name="T8" fmla="*/ 0 60000 65536"/>
                <a:gd name="T9" fmla="*/ 5898240 60000 65536"/>
                <a:gd name="T10" fmla="*/ 11796480 60000 65536"/>
                <a:gd name="T11" fmla="*/ 17694720 60000 65536"/>
                <a:gd name="T12" fmla="*/ 0 w 431"/>
                <a:gd name="T13" fmla="*/ 0 h 191"/>
                <a:gd name="T14" fmla="*/ 431 w 431"/>
                <a:gd name="T15" fmla="*/ 191 h 191"/>
              </a:gdLst>
              <a:ahLst/>
              <a:cxnLst>
                <a:cxn ang="T8">
                  <a:pos x="T0" y="T1"/>
                </a:cxn>
                <a:cxn ang="T9">
                  <a:pos x="T2" y="T3"/>
                </a:cxn>
                <a:cxn ang="T10">
                  <a:pos x="T4" y="T5"/>
                </a:cxn>
                <a:cxn ang="T11">
                  <a:pos x="T6" y="T7"/>
                </a:cxn>
              </a:cxnLst>
              <a:rect l="T12" t="T13" r="T14" b="T15"/>
              <a:pathLst>
                <a:path w="431" h="191">
                  <a:moveTo>
                    <a:pt x="533400" y="0"/>
                  </a:moveTo>
                  <a:lnTo>
                    <a:pt x="533400" y="76200"/>
                  </a:lnTo>
                  <a:lnTo>
                    <a:pt x="0" y="76200"/>
                  </a:lnTo>
                  <a:lnTo>
                    <a:pt x="0" y="228600"/>
                  </a:lnTo>
                  <a:lnTo>
                    <a:pt x="533400" y="228600"/>
                  </a:lnTo>
                  <a:lnTo>
                    <a:pt x="533400" y="304800"/>
                  </a:lnTo>
                  <a:lnTo>
                    <a:pt x="685800" y="152400"/>
                  </a:lnTo>
                  <a:lnTo>
                    <a:pt x="533400" y="0"/>
                  </a:lnTo>
                  <a:close/>
                </a:path>
              </a:pathLst>
            </a:custGeom>
            <a:solidFill>
              <a:srgbClr val="99CCFF"/>
            </a:solidFill>
            <a:ln w="9525" cap="flat">
              <a:noFill/>
              <a:round/>
              <a:headEnd/>
              <a:tailEnd/>
            </a:ln>
          </p:spPr>
          <p:txBody>
            <a:bodyPr wrap="none" anchor="ctr"/>
            <a:lstStyle/>
            <a:p>
              <a:endParaRPr lang="en-US"/>
            </a:p>
          </p:txBody>
        </p:sp>
        <p:sp>
          <p:nvSpPr>
            <p:cNvPr id="76806" name="AutoShape 5"/>
            <p:cNvSpPr>
              <a:spLocks noChangeArrowheads="1"/>
            </p:cNvSpPr>
            <p:nvPr/>
          </p:nvSpPr>
          <p:spPr bwMode="auto">
            <a:xfrm>
              <a:off x="3648" y="2832"/>
              <a:ext cx="431" cy="191"/>
            </a:xfrm>
            <a:custGeom>
              <a:avLst/>
              <a:gdLst>
                <a:gd name="T0" fmla="*/ 431 w 431"/>
                <a:gd name="T1" fmla="*/ 96 h 191"/>
                <a:gd name="T2" fmla="*/ 216 w 431"/>
                <a:gd name="T3" fmla="*/ 191 h 191"/>
                <a:gd name="T4" fmla="*/ 0 w 431"/>
                <a:gd name="T5" fmla="*/ 96 h 191"/>
                <a:gd name="T6" fmla="*/ 216 w 431"/>
                <a:gd name="T7" fmla="*/ 0 h 191"/>
                <a:gd name="T8" fmla="*/ 0 60000 65536"/>
                <a:gd name="T9" fmla="*/ 5898240 60000 65536"/>
                <a:gd name="T10" fmla="*/ 11796480 60000 65536"/>
                <a:gd name="T11" fmla="*/ 17694720 60000 65536"/>
                <a:gd name="T12" fmla="*/ 0 w 431"/>
                <a:gd name="T13" fmla="*/ 0 h 191"/>
                <a:gd name="T14" fmla="*/ 431 w 431"/>
                <a:gd name="T15" fmla="*/ 191 h 191"/>
              </a:gdLst>
              <a:ahLst/>
              <a:cxnLst>
                <a:cxn ang="T8">
                  <a:pos x="T0" y="T1"/>
                </a:cxn>
                <a:cxn ang="T9">
                  <a:pos x="T2" y="T3"/>
                </a:cxn>
                <a:cxn ang="T10">
                  <a:pos x="T4" y="T5"/>
                </a:cxn>
                <a:cxn ang="T11">
                  <a:pos x="T6" y="T7"/>
                </a:cxn>
              </a:cxnLst>
              <a:rect l="T12" t="T13" r="T14" b="T15"/>
              <a:pathLst>
                <a:path w="431" h="191">
                  <a:moveTo>
                    <a:pt x="0" y="76200"/>
                  </a:moveTo>
                  <a:lnTo>
                    <a:pt x="533400" y="76200"/>
                  </a:lnTo>
                  <a:lnTo>
                    <a:pt x="533400" y="0"/>
                  </a:lnTo>
                  <a:lnTo>
                    <a:pt x="685800" y="152400"/>
                  </a:lnTo>
                  <a:lnTo>
                    <a:pt x="533400" y="304800"/>
                  </a:lnTo>
                  <a:lnTo>
                    <a:pt x="533400" y="228600"/>
                  </a:lnTo>
                  <a:lnTo>
                    <a:pt x="0" y="228600"/>
                  </a:lnTo>
                  <a:lnTo>
                    <a:pt x="0" y="76200"/>
                  </a:lnTo>
                  <a:close/>
                </a:path>
              </a:pathLst>
            </a:custGeom>
            <a:noFill/>
            <a:ln w="25560" cap="flat">
              <a:solidFill>
                <a:srgbClr val="6E94BB"/>
              </a:solidFill>
              <a:round/>
              <a:headEnd/>
              <a:tailEnd/>
            </a:ln>
          </p:spPr>
          <p:txBody>
            <a:bodyPr wrap="none" anchor="ctr"/>
            <a:lstStyle/>
            <a:p>
              <a:endParaRPr lang="en-US"/>
            </a:p>
          </p:txBody>
        </p:sp>
      </p:grpSp>
      <p:sp>
        <p:nvSpPr>
          <p:cNvPr id="76804" name="Rectangle 1"/>
          <p:cNvSpPr>
            <a:spLocks noGrp="1" noChangeArrowheads="1"/>
          </p:cNvSpPr>
          <p:nvPr>
            <p:ph type="title" idx="4294967295"/>
          </p:nvPr>
        </p:nvSpPr>
        <p:spPr>
          <a:xfrm>
            <a:off x="1524000" y="381000"/>
            <a:ext cx="5638800" cy="1158875"/>
          </a:xfrm>
        </p:spPr>
        <p:txBody>
          <a:bodyPr tIns="13320"/>
          <a:lstStyle/>
          <a:p>
            <a:pPr marL="12700" algn="l" eaLnBrk="1" hangingPunct="1">
              <a:spcBef>
                <a:spcPts val="113"/>
              </a:spcBef>
              <a:tabLst>
                <a:tab pos="457200" algn="l"/>
                <a:tab pos="914400" algn="l"/>
                <a:tab pos="1371600" algn="l"/>
                <a:tab pos="1828800" algn="l"/>
                <a:tab pos="2286000" algn="l"/>
                <a:tab pos="2743200" algn="l"/>
                <a:tab pos="3200400" algn="l"/>
                <a:tab pos="3657600" algn="l"/>
              </a:tabLst>
            </a:pPr>
            <a:r>
              <a:rPr lang="en">
                <a:latin typeface="Times New Roman" pitchFamily="18" charset="0"/>
              </a:rPr>
              <a:t>DISORDERS OF VEINS</a:t>
            </a:r>
          </a:p>
        </p:txBody>
      </p:sp>
    </p:spTree>
  </p:cSld>
  <p:clrMapOvr>
    <a:masterClrMapping/>
  </p:clrMapOvr>
  <p:transition spd="slow"/>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2"/>
          <p:cNvSpPr>
            <a:spLocks noChangeArrowheads="1"/>
          </p:cNvSpPr>
          <p:nvPr/>
        </p:nvSpPr>
        <p:spPr bwMode="auto">
          <a:xfrm>
            <a:off x="536575" y="1619250"/>
            <a:ext cx="3271838" cy="501650"/>
          </a:xfrm>
          <a:prstGeom prst="rect">
            <a:avLst/>
          </a:prstGeom>
          <a:noFill/>
          <a:ln w="9525">
            <a:noFill/>
            <a:round/>
            <a:headEnd/>
            <a:tailEnd/>
          </a:ln>
        </p:spPr>
        <p:txBody>
          <a:bodyPr lIns="0" tIns="13320" rIns="0" bIns="0">
            <a:spAutoFit/>
          </a:bodyPr>
          <a:lstStyle/>
          <a:p>
            <a:pPr marL="557213" indent="-546100">
              <a:spcBef>
                <a:spcPts val="113"/>
              </a:spcBef>
              <a:buFont typeface="Times New Roman" pitchFamily="18" charset="0"/>
              <a:buChar char="•"/>
              <a:tabLst>
                <a:tab pos="557213" algn="l"/>
                <a:tab pos="558800" algn="l"/>
                <a:tab pos="914400" algn="l"/>
                <a:tab pos="1371600" algn="l"/>
                <a:tab pos="1828800" algn="l"/>
                <a:tab pos="2286000" algn="l"/>
                <a:tab pos="2743200" algn="l"/>
                <a:tab pos="3200400" algn="l"/>
              </a:tabLst>
            </a:pPr>
            <a:r>
              <a:rPr lang="en" sz="3200" i="1">
                <a:solidFill>
                  <a:srgbClr val="000000"/>
                </a:solidFill>
                <a:latin typeface="Times New Roman" pitchFamily="18" charset="0"/>
                <a:ea typeface="Noto Sans SC Regular"/>
                <a:cs typeface="Noto Sans SC Regular"/>
              </a:rPr>
              <a:t>Varicose veins</a:t>
            </a:r>
          </a:p>
        </p:txBody>
      </p:sp>
      <p:grpSp>
        <p:nvGrpSpPr>
          <p:cNvPr id="77827" name="Group 3"/>
          <p:cNvGrpSpPr>
            <a:grpSpLocks/>
          </p:cNvGrpSpPr>
          <p:nvPr/>
        </p:nvGrpSpPr>
        <p:grpSpPr bwMode="auto">
          <a:xfrm>
            <a:off x="112713" y="2390775"/>
            <a:ext cx="8902700" cy="3779838"/>
            <a:chOff x="71" y="1506"/>
            <a:chExt cx="5608" cy="2381"/>
          </a:xfrm>
        </p:grpSpPr>
        <p:pic>
          <p:nvPicPr>
            <p:cNvPr id="77829" name="Picture 4"/>
            <p:cNvPicPr>
              <a:picLocks noChangeAspect="1" noChangeArrowheads="1"/>
            </p:cNvPicPr>
            <p:nvPr/>
          </p:nvPicPr>
          <p:blipFill>
            <a:blip r:embed="rId3" cstate="print"/>
            <a:srcRect/>
            <a:stretch>
              <a:fillRect/>
            </a:stretch>
          </p:blipFill>
          <p:spPr bwMode="auto">
            <a:xfrm>
              <a:off x="71" y="1506"/>
              <a:ext cx="5608" cy="2190"/>
            </a:xfrm>
            <a:prstGeom prst="rect">
              <a:avLst/>
            </a:prstGeom>
            <a:noFill/>
            <a:ln w="9525">
              <a:noFill/>
              <a:round/>
              <a:headEnd/>
              <a:tailEnd/>
            </a:ln>
          </p:spPr>
        </p:pic>
        <p:sp>
          <p:nvSpPr>
            <p:cNvPr id="77830" name="AutoShape 5"/>
            <p:cNvSpPr>
              <a:spLocks noChangeArrowheads="1"/>
            </p:cNvSpPr>
            <p:nvPr/>
          </p:nvSpPr>
          <p:spPr bwMode="auto">
            <a:xfrm>
              <a:off x="96" y="3456"/>
              <a:ext cx="3119" cy="431"/>
            </a:xfrm>
            <a:custGeom>
              <a:avLst/>
              <a:gdLst>
                <a:gd name="T0" fmla="*/ 3119 w 3119"/>
                <a:gd name="T1" fmla="*/ 216 h 431"/>
                <a:gd name="T2" fmla="*/ 1560 w 3119"/>
                <a:gd name="T3" fmla="*/ 431 h 431"/>
                <a:gd name="T4" fmla="*/ 0 w 3119"/>
                <a:gd name="T5" fmla="*/ 216 h 431"/>
                <a:gd name="T6" fmla="*/ 1560 w 3119"/>
                <a:gd name="T7" fmla="*/ 0 h 431"/>
                <a:gd name="T8" fmla="*/ 0 60000 65536"/>
                <a:gd name="T9" fmla="*/ 5898240 60000 65536"/>
                <a:gd name="T10" fmla="*/ 11796480 60000 65536"/>
                <a:gd name="T11" fmla="*/ 17694720 60000 65536"/>
                <a:gd name="T12" fmla="*/ 0 w 3119"/>
                <a:gd name="T13" fmla="*/ 0 h 431"/>
                <a:gd name="T14" fmla="*/ 3119 w 3119"/>
                <a:gd name="T15" fmla="*/ 431 h 431"/>
              </a:gdLst>
              <a:ahLst/>
              <a:cxnLst>
                <a:cxn ang="T8">
                  <a:pos x="T0" y="T1"/>
                </a:cxn>
                <a:cxn ang="T9">
                  <a:pos x="T2" y="T3"/>
                </a:cxn>
                <a:cxn ang="T10">
                  <a:pos x="T4" y="T5"/>
                </a:cxn>
                <a:cxn ang="T11">
                  <a:pos x="T6" y="T7"/>
                </a:cxn>
              </a:cxnLst>
              <a:rect l="T12" t="T13" r="T14" b="T15"/>
              <a:pathLst>
                <a:path w="3119" h="431">
                  <a:moveTo>
                    <a:pt x="4953000" y="0"/>
                  </a:moveTo>
                  <a:lnTo>
                    <a:pt x="0" y="0"/>
                  </a:lnTo>
                  <a:lnTo>
                    <a:pt x="0" y="685800"/>
                  </a:lnTo>
                  <a:lnTo>
                    <a:pt x="4953000" y="685800"/>
                  </a:lnTo>
                  <a:lnTo>
                    <a:pt x="4953000" y="0"/>
                  </a:lnTo>
                  <a:close/>
                </a:path>
              </a:pathLst>
            </a:custGeom>
            <a:solidFill>
              <a:srgbClr val="FFFFFF"/>
            </a:solidFill>
            <a:ln w="9525" cap="flat">
              <a:noFill/>
              <a:round/>
              <a:headEnd/>
              <a:tailEnd/>
            </a:ln>
          </p:spPr>
          <p:txBody>
            <a:bodyPr wrap="none" anchor="ctr"/>
            <a:lstStyle/>
            <a:p>
              <a:endParaRPr lang="en-US"/>
            </a:p>
          </p:txBody>
        </p:sp>
      </p:grpSp>
      <p:sp>
        <p:nvSpPr>
          <p:cNvPr id="77828" name="Rectangle 1"/>
          <p:cNvSpPr>
            <a:spLocks noGrp="1" noChangeArrowheads="1"/>
          </p:cNvSpPr>
          <p:nvPr>
            <p:ph type="title" idx="4294967295"/>
          </p:nvPr>
        </p:nvSpPr>
        <p:spPr>
          <a:xfrm>
            <a:off x="1524000" y="381000"/>
            <a:ext cx="5638800" cy="1158875"/>
          </a:xfrm>
        </p:spPr>
        <p:txBody>
          <a:bodyPr tIns="13320"/>
          <a:lstStyle/>
          <a:p>
            <a:pPr marL="12700" algn="l" eaLnBrk="1" hangingPunct="1">
              <a:spcBef>
                <a:spcPts val="113"/>
              </a:spcBef>
              <a:tabLst>
                <a:tab pos="457200" algn="l"/>
                <a:tab pos="914400" algn="l"/>
                <a:tab pos="1371600" algn="l"/>
                <a:tab pos="1828800" algn="l"/>
                <a:tab pos="2286000" algn="l"/>
                <a:tab pos="2743200" algn="l"/>
                <a:tab pos="3200400" algn="l"/>
                <a:tab pos="3657600" algn="l"/>
              </a:tabLst>
            </a:pPr>
            <a:r>
              <a:rPr lang="en">
                <a:latin typeface="Times New Roman" pitchFamily="18" charset="0"/>
              </a:rPr>
              <a:t>DISORDERS OF VEINS</a:t>
            </a:r>
          </a:p>
        </p:txBody>
      </p:sp>
    </p:spTree>
  </p:cSld>
  <p:clrMapOvr>
    <a:masterClrMapping/>
  </p:clrMapOvr>
  <p:transition spd="slow"/>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ChangeArrowheads="1"/>
          </p:cNvSpPr>
          <p:nvPr/>
        </p:nvSpPr>
        <p:spPr bwMode="auto">
          <a:xfrm>
            <a:off x="325437" y="1335042"/>
            <a:ext cx="7121525" cy="3171825"/>
          </a:xfrm>
          <a:prstGeom prst="rect">
            <a:avLst/>
          </a:prstGeom>
          <a:noFill/>
          <a:ln w="9525" cap="flat">
            <a:noFill/>
            <a:round/>
            <a:headEnd/>
            <a:tailEnd/>
          </a:ln>
          <a:effectLst/>
        </p:spPr>
        <p:txBody>
          <a:bodyPr lIns="0" tIns="97920" rIns="0" bIns="0">
            <a:spAutoFit/>
          </a:bodyPr>
          <a:lstStyle/>
          <a:p>
            <a:pPr marL="12700" fontAlgn="auto">
              <a:spcBef>
                <a:spcPts val="775"/>
              </a:spcBef>
              <a:spcAft>
                <a:spcPts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Lst>
              <a:defRPr/>
            </a:pPr>
            <a:r>
              <a:rPr lang="en" sz="2600" b="1" i="1" dirty="0" err="1">
                <a:solidFill>
                  <a:srgbClr val="FF0000"/>
                </a:solidFill>
                <a:latin typeface="Times New Roman" pitchFamily="18" charset="0"/>
                <a:ea typeface="Noto Sans SC Regular" charset="0"/>
                <a:cs typeface="Noto Sans SC Regular" charset="0"/>
              </a:rPr>
              <a:t>Thrombophlebitis</a:t>
            </a:r>
            <a:r>
              <a:rPr lang="en" sz="2600" b="1" i="1" dirty="0">
                <a:solidFill>
                  <a:srgbClr val="FF0000"/>
                </a:solidFill>
                <a:latin typeface="Times New Roman" pitchFamily="18" charset="0"/>
                <a:ea typeface="Noto Sans SC Regular" charset="0"/>
                <a:cs typeface="Noto Sans SC Regular" charset="0"/>
              </a:rPr>
              <a:t> </a:t>
            </a:r>
            <a:r>
              <a:rPr lang="en" sz="2600" b="1" i="1" dirty="0" err="1">
                <a:solidFill>
                  <a:srgbClr val="FF0000"/>
                </a:solidFill>
                <a:latin typeface="Times New Roman" pitchFamily="18" charset="0"/>
                <a:ea typeface="Noto Sans SC Regular" charset="0"/>
                <a:cs typeface="Noto Sans SC Regular" charset="0"/>
              </a:rPr>
              <a:t>superfitialis</a:t>
            </a:r>
            <a:endParaRPr lang="en-US" sz="2600" b="1" i="1" dirty="0">
              <a:solidFill>
                <a:srgbClr val="FF0000"/>
              </a:solidFill>
              <a:latin typeface="Times New Roman" pitchFamily="18" charset="0"/>
              <a:ea typeface="Noto Sans SC Regular" charset="0"/>
              <a:cs typeface="Noto Sans SC Regular" charset="0"/>
            </a:endParaRPr>
          </a:p>
          <a:p>
            <a:pPr marL="355600" indent="-342900" fontAlgn="auto">
              <a:spcBef>
                <a:spcPts val="688"/>
              </a:spcBef>
              <a:spcAft>
                <a:spcPts val="0"/>
              </a:spcAft>
              <a:buFont typeface="Symbol" pitchFamily="18" charset="2"/>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Lst>
              <a:defRPr/>
            </a:pPr>
            <a:r>
              <a:rPr lang="en" sz="2600" dirty="0">
                <a:solidFill>
                  <a:srgbClr val="000000"/>
                </a:solidFill>
                <a:latin typeface="Times New Roman" pitchFamily="18" charset="0"/>
                <a:ea typeface="Noto Sans SC Regular" charset="0"/>
                <a:cs typeface="Noto Sans SC Regular" charset="0"/>
              </a:rPr>
              <a:t>And </a:t>
            </a:r>
            <a:r>
              <a:rPr lang="en" sz="2600" dirty="0" err="1">
                <a:solidFill>
                  <a:srgbClr val="000000"/>
                </a:solidFill>
                <a:latin typeface="Times New Roman" pitchFamily="18" charset="0"/>
                <a:ea typeface="Noto Sans SC Regular" charset="0"/>
                <a:cs typeface="Noto Sans SC Regular" charset="0"/>
              </a:rPr>
              <a:t>angular</a:t>
            </a:r>
            <a:r>
              <a:rPr lang="en" sz="2600" dirty="0">
                <a:solidFill>
                  <a:srgbClr val="000000"/>
                </a:solidFill>
                <a:latin typeface="Times New Roman" pitchFamily="18" charset="0"/>
                <a:ea typeface="Noto Sans SC Regular" charset="0"/>
                <a:cs typeface="Noto Sans SC Regular" charset="0"/>
              </a:rPr>
              <a:t> </a:t>
            </a:r>
            <a:r>
              <a:rPr lang="en" sz="2600" dirty="0" err="1">
                <a:solidFill>
                  <a:srgbClr val="000000"/>
                </a:solidFill>
                <a:latin typeface="Times New Roman" pitchFamily="18" charset="0"/>
                <a:ea typeface="Noto Sans SC Regular" charset="0"/>
                <a:cs typeface="Noto Sans SC Regular" charset="0"/>
              </a:rPr>
              <a:t>inflammation </a:t>
            </a:r>
            <a:r>
              <a:rPr lang="en" sz="2600" dirty="0">
                <a:solidFill>
                  <a:srgbClr val="000000"/>
                </a:solidFill>
                <a:latin typeface="Times New Roman" pitchFamily="18" charset="0"/>
                <a:ea typeface="Noto Sans SC Regular" charset="0"/>
                <a:cs typeface="Noto Sans SC Regular" charset="0"/>
              </a:rPr>
              <a:t>and </a:t>
            </a:r>
            <a:r>
              <a:rPr lang="en" sz="2600" dirty="0" err="1">
                <a:solidFill>
                  <a:srgbClr val="000000"/>
                </a:solidFill>
                <a:latin typeface="Times New Roman" pitchFamily="18" charset="0"/>
                <a:ea typeface="Noto Sans SC Regular" charset="0"/>
                <a:cs typeface="Noto Sans SC Regular" charset="0"/>
              </a:rPr>
              <a:t>thrombosis</a:t>
            </a:r>
            <a:r>
              <a:rPr lang="en" sz="2600" dirty="0">
                <a:solidFill>
                  <a:srgbClr val="000000"/>
                </a:solidFill>
                <a:latin typeface="Times New Roman" pitchFamily="18" charset="0"/>
                <a:ea typeface="Noto Sans SC Regular" charset="0"/>
                <a:cs typeface="Noto Sans SC Regular" charset="0"/>
              </a:rPr>
              <a:t> </a:t>
            </a:r>
            <a:r>
              <a:rPr lang="en" sz="2600" dirty="0" err="1">
                <a:solidFill>
                  <a:srgbClr val="000000"/>
                </a:solidFill>
                <a:latin typeface="Times New Roman" pitchFamily="18" charset="0"/>
                <a:ea typeface="Noto Sans SC Regular" charset="0"/>
                <a:cs typeface="Noto Sans SC Regular" charset="0"/>
              </a:rPr>
              <a:t>superficial</a:t>
            </a:r>
            <a:r>
              <a:rPr lang="en" sz="2600" dirty="0">
                <a:solidFill>
                  <a:srgbClr val="000000"/>
                </a:solidFill>
                <a:latin typeface="Times New Roman" pitchFamily="18" charset="0"/>
                <a:ea typeface="Noto Sans SC Regular" charset="0"/>
                <a:cs typeface="Noto Sans SC Regular" charset="0"/>
              </a:rPr>
              <a:t> </a:t>
            </a:r>
            <a:r>
              <a:rPr lang="en" sz="2600" dirty="0" err="1">
                <a:solidFill>
                  <a:srgbClr val="000000"/>
                </a:solidFill>
                <a:latin typeface="Times New Roman" pitchFamily="18" charset="0"/>
                <a:ea typeface="Noto Sans SC Regular" charset="0"/>
                <a:cs typeface="Noto Sans SC Regular" charset="0"/>
              </a:rPr>
              <a:t>vein</a:t>
            </a:r>
            <a:endParaRPr lang="en-US" sz="2600" dirty="0">
              <a:solidFill>
                <a:srgbClr val="000000"/>
              </a:solidFill>
              <a:latin typeface="Times New Roman" pitchFamily="18" charset="0"/>
              <a:ea typeface="Noto Sans SC Regular" charset="0"/>
              <a:cs typeface="Noto Sans SC Regular" charset="0"/>
            </a:endParaRPr>
          </a:p>
          <a:p>
            <a:pPr marL="355600" indent="-342900" fontAlgn="auto">
              <a:spcBef>
                <a:spcPts val="688"/>
              </a:spcBef>
              <a:spcAft>
                <a:spcPts val="0"/>
              </a:spcAft>
              <a:buClr>
                <a:srgbClr val="FF0000"/>
              </a:buClr>
              <a:buFont typeface="Times New Roman" pitchFamily="18"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Lst>
              <a:defRPr/>
            </a:pPr>
            <a:r>
              <a:rPr lang="en" sz="2600" b="1" dirty="0" err="1">
                <a:solidFill>
                  <a:srgbClr val="FF0000"/>
                </a:solidFill>
                <a:latin typeface="Times New Roman" pitchFamily="18" charset="0"/>
                <a:ea typeface="Noto Sans SC Regular" charset="0"/>
                <a:cs typeface="Noto Sans SC Regular" charset="0"/>
              </a:rPr>
              <a:t>Etiology </a:t>
            </a:r>
            <a:r>
              <a:rPr lang="en" sz="2600" b="1" dirty="0">
                <a:solidFill>
                  <a:srgbClr val="FF0000"/>
                </a:solidFill>
                <a:latin typeface="Times New Roman" pitchFamily="18" charset="0"/>
                <a:ea typeface="Noto Sans SC Regular" charset="0"/>
                <a:cs typeface="Noto Sans SC Regular" charset="0"/>
              </a:rPr>
              <a:t>:</a:t>
            </a:r>
          </a:p>
          <a:p>
            <a:pPr marL="755650" lvl="1" indent="-287338" fontAlgn="auto">
              <a:spcBef>
                <a:spcPts val="600"/>
              </a:spcBef>
              <a:spcAft>
                <a:spcPts val="0"/>
              </a:spcAft>
              <a:buFont typeface="Symbol" pitchFamily="18" charset="2"/>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Lst>
              <a:defRPr/>
            </a:pPr>
            <a:r>
              <a:rPr lang="en" sz="2000" dirty="0" err="1">
                <a:solidFill>
                  <a:srgbClr val="000000"/>
                </a:solidFill>
                <a:latin typeface="Times New Roman" pitchFamily="18" charset="0"/>
                <a:ea typeface="Noto Sans SC Regular" charset="0"/>
                <a:cs typeface="Noto Sans SC Regular" charset="0"/>
              </a:rPr>
              <a:t>trauma </a:t>
            </a:r>
            <a:r>
              <a:rPr lang="en" sz="2000" dirty="0">
                <a:solidFill>
                  <a:srgbClr val="000000"/>
                </a:solidFill>
                <a:latin typeface="Times New Roman" pitchFamily="18" charset="0"/>
                <a:ea typeface="Noto Sans SC Regular" charset="0"/>
                <a:cs typeface="Noto Sans SC Regular" charset="0"/>
              </a:rPr>
              <a:t>,</a:t>
            </a:r>
          </a:p>
          <a:p>
            <a:pPr marL="755650" lvl="1" indent="-287338" fontAlgn="auto">
              <a:spcBef>
                <a:spcPts val="588"/>
              </a:spcBef>
              <a:spcAft>
                <a:spcPts val="0"/>
              </a:spcAft>
              <a:buFont typeface="Symbol" pitchFamily="18" charset="2"/>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Lst>
              <a:defRPr/>
            </a:pPr>
            <a:r>
              <a:rPr lang="en" sz="2000" dirty="0" err="1">
                <a:solidFill>
                  <a:srgbClr val="000000"/>
                </a:solidFill>
                <a:latin typeface="Times New Roman" pitchFamily="18" charset="0"/>
                <a:ea typeface="Noto Sans SC Regular" charset="0"/>
                <a:cs typeface="Noto Sans SC Regular" charset="0"/>
              </a:rPr>
              <a:t>malignancy </a:t>
            </a:r>
            <a:r>
              <a:rPr lang="en" sz="2000" dirty="0">
                <a:solidFill>
                  <a:srgbClr val="000000"/>
                </a:solidFill>
                <a:latin typeface="Times New Roman" pitchFamily="18" charset="0"/>
                <a:ea typeface="Noto Sans SC Regular" charset="0"/>
                <a:cs typeface="Noto Sans SC Regular" charset="0"/>
              </a:rPr>
              <a:t>,</a:t>
            </a:r>
          </a:p>
          <a:p>
            <a:pPr marL="755650" lvl="1" indent="-287338" fontAlgn="auto">
              <a:spcBef>
                <a:spcPts val="588"/>
              </a:spcBef>
              <a:spcAft>
                <a:spcPts val="0"/>
              </a:spcAft>
              <a:buFont typeface="Symbol" pitchFamily="18" charset="2"/>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Lst>
              <a:defRPr/>
            </a:pPr>
            <a:r>
              <a:rPr lang="en" sz="2000" dirty="0" err="1">
                <a:solidFill>
                  <a:srgbClr val="000000"/>
                </a:solidFill>
                <a:latin typeface="Times New Roman" pitchFamily="18" charset="0"/>
                <a:ea typeface="Noto Sans SC Regular" charset="0"/>
                <a:cs typeface="Noto Sans SC Regular" charset="0"/>
              </a:rPr>
              <a:t>oral</a:t>
            </a:r>
            <a:r>
              <a:rPr lang="en" sz="2000" dirty="0">
                <a:solidFill>
                  <a:srgbClr val="000000"/>
                </a:solidFill>
                <a:latin typeface="Times New Roman" pitchFamily="18" charset="0"/>
                <a:ea typeface="Noto Sans SC Regular" charset="0"/>
                <a:cs typeface="Noto Sans SC Regular" charset="0"/>
              </a:rPr>
              <a:t> </a:t>
            </a:r>
            <a:r>
              <a:rPr lang="en" sz="2000" dirty="0" err="1">
                <a:solidFill>
                  <a:srgbClr val="000000"/>
                </a:solidFill>
                <a:latin typeface="Times New Roman" pitchFamily="18" charset="0"/>
                <a:ea typeface="Noto Sans SC Regular" charset="0"/>
                <a:cs typeface="Noto Sans SC Regular" charset="0"/>
              </a:rPr>
              <a:t>contraceptives </a:t>
            </a:r>
            <a:r>
              <a:rPr lang="en" sz="2000" dirty="0">
                <a:solidFill>
                  <a:srgbClr val="000000"/>
                </a:solidFill>
                <a:latin typeface="Times New Roman" pitchFamily="18" charset="0"/>
                <a:ea typeface="Noto Sans SC Regular" charset="0"/>
                <a:cs typeface="Noto Sans SC Regular" charset="0"/>
              </a:rPr>
              <a:t>,</a:t>
            </a:r>
          </a:p>
          <a:p>
            <a:pPr marL="755650" lvl="1" indent="-287338" fontAlgn="auto">
              <a:spcBef>
                <a:spcPts val="588"/>
              </a:spcBef>
              <a:spcAft>
                <a:spcPts val="0"/>
              </a:spcAft>
              <a:buFont typeface="Symbol" pitchFamily="18" charset="2"/>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Lst>
              <a:defRPr/>
            </a:pPr>
            <a:r>
              <a:rPr lang="en" sz="2000" dirty="0" err="1">
                <a:solidFill>
                  <a:srgbClr val="000000"/>
                </a:solidFill>
                <a:latin typeface="Times New Roman" pitchFamily="18" charset="0"/>
                <a:ea typeface="Noto Sans SC Regular" charset="0"/>
                <a:cs typeface="Noto Sans SC Regular" charset="0"/>
              </a:rPr>
              <a:t>idiopathic </a:t>
            </a:r>
            <a:r>
              <a:rPr lang="en" sz="2000" dirty="0">
                <a:solidFill>
                  <a:srgbClr val="000000"/>
                </a:solidFill>
                <a:latin typeface="Times New Roman" pitchFamily="18" charset="0"/>
                <a:ea typeface="Noto Sans SC Regular" charset="0"/>
                <a:cs typeface="Noto Sans SC Regular" charset="0"/>
              </a:rPr>
              <a:t>( </a:t>
            </a:r>
            <a:r>
              <a:rPr lang="en" sz="2000" dirty="0" err="1">
                <a:solidFill>
                  <a:srgbClr val="000000"/>
                </a:solidFill>
                <a:latin typeface="Times New Roman" pitchFamily="18" charset="0"/>
                <a:ea typeface="Noto Sans SC Regular" charset="0"/>
                <a:cs typeface="Noto Sans SC Regular" charset="0"/>
              </a:rPr>
              <a:t>M.Burger </a:t>
            </a:r>
            <a:r>
              <a:rPr lang="en" sz="2400" dirty="0">
                <a:solidFill>
                  <a:srgbClr val="000000"/>
                </a:solidFill>
                <a:latin typeface="Times New Roman" pitchFamily="18" charset="0"/>
                <a:ea typeface="Noto Sans SC Regular" charset="0"/>
                <a:cs typeface="Noto Sans SC Regular" charset="0"/>
              </a:rPr>
              <a:t>)</a:t>
            </a:r>
          </a:p>
        </p:txBody>
      </p:sp>
      <p:pic>
        <p:nvPicPr>
          <p:cNvPr id="78851" name="Picture 3"/>
          <p:cNvPicPr>
            <a:picLocks noChangeAspect="1" noChangeArrowheads="1"/>
          </p:cNvPicPr>
          <p:nvPr/>
        </p:nvPicPr>
        <p:blipFill>
          <a:blip r:embed="rId3" cstate="print"/>
          <a:srcRect/>
          <a:stretch>
            <a:fillRect/>
          </a:stretch>
        </p:blipFill>
        <p:spPr bwMode="auto">
          <a:xfrm>
            <a:off x="6248400" y="4267200"/>
            <a:ext cx="2381250" cy="2590800"/>
          </a:xfrm>
          <a:prstGeom prst="rect">
            <a:avLst/>
          </a:prstGeom>
          <a:noFill/>
          <a:ln w="9525">
            <a:noFill/>
            <a:round/>
            <a:headEnd/>
            <a:tailEnd/>
          </a:ln>
        </p:spPr>
      </p:pic>
      <p:pic>
        <p:nvPicPr>
          <p:cNvPr id="78852" name="Picture 4"/>
          <p:cNvPicPr>
            <a:picLocks noChangeAspect="1" noChangeArrowheads="1"/>
          </p:cNvPicPr>
          <p:nvPr/>
        </p:nvPicPr>
        <p:blipFill>
          <a:blip r:embed="rId4" cstate="print"/>
          <a:srcRect/>
          <a:stretch>
            <a:fillRect/>
          </a:stretch>
        </p:blipFill>
        <p:spPr bwMode="auto">
          <a:xfrm>
            <a:off x="3886200" y="4267200"/>
            <a:ext cx="1857375" cy="2590800"/>
          </a:xfrm>
          <a:prstGeom prst="rect">
            <a:avLst/>
          </a:prstGeom>
          <a:noFill/>
          <a:ln w="9525">
            <a:noFill/>
            <a:round/>
            <a:headEnd/>
            <a:tailEnd/>
          </a:ln>
        </p:spPr>
      </p:pic>
      <p:pic>
        <p:nvPicPr>
          <p:cNvPr id="78853" name="Picture 5"/>
          <p:cNvPicPr>
            <a:picLocks noChangeAspect="1" noChangeArrowheads="1"/>
          </p:cNvPicPr>
          <p:nvPr/>
        </p:nvPicPr>
        <p:blipFill>
          <a:blip r:embed="rId5" cstate="print"/>
          <a:srcRect/>
          <a:stretch>
            <a:fillRect/>
          </a:stretch>
        </p:blipFill>
        <p:spPr bwMode="auto">
          <a:xfrm>
            <a:off x="228600" y="4419600"/>
            <a:ext cx="3048000" cy="2438400"/>
          </a:xfrm>
          <a:prstGeom prst="rect">
            <a:avLst/>
          </a:prstGeom>
          <a:noFill/>
          <a:ln w="9525">
            <a:noFill/>
            <a:round/>
            <a:headEnd/>
            <a:tailEnd/>
          </a:ln>
        </p:spPr>
      </p:pic>
      <p:sp>
        <p:nvSpPr>
          <p:cNvPr id="78854" name="Rectangle 1"/>
          <p:cNvSpPr>
            <a:spLocks noGrp="1" noChangeArrowheads="1"/>
          </p:cNvSpPr>
          <p:nvPr>
            <p:ph type="title" idx="4294967295"/>
          </p:nvPr>
        </p:nvSpPr>
        <p:spPr>
          <a:xfrm>
            <a:off x="1524000" y="381000"/>
            <a:ext cx="5638800" cy="1158875"/>
          </a:xfrm>
        </p:spPr>
        <p:txBody>
          <a:bodyPr tIns="13320"/>
          <a:lstStyle/>
          <a:p>
            <a:pPr marL="12700" algn="l" eaLnBrk="1" hangingPunct="1">
              <a:spcBef>
                <a:spcPts val="113"/>
              </a:spcBef>
              <a:tabLst>
                <a:tab pos="457200" algn="l"/>
                <a:tab pos="914400" algn="l"/>
                <a:tab pos="1371600" algn="l"/>
                <a:tab pos="1828800" algn="l"/>
                <a:tab pos="2286000" algn="l"/>
                <a:tab pos="2743200" algn="l"/>
                <a:tab pos="3200400" algn="l"/>
                <a:tab pos="3657600" algn="l"/>
              </a:tabLst>
            </a:pPr>
            <a:r>
              <a:rPr lang="en">
                <a:latin typeface="Times New Roman" pitchFamily="18" charset="0"/>
              </a:rPr>
              <a:t>DISORDERS OF VEINS</a:t>
            </a:r>
          </a:p>
        </p:txBody>
      </p:sp>
    </p:spTree>
  </p:cSld>
  <p:clrMapOvr>
    <a:masterClrMapping/>
  </p:clrMapOvr>
  <p:transition spd="slow"/>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ChangeArrowheads="1"/>
          </p:cNvSpPr>
          <p:nvPr/>
        </p:nvSpPr>
        <p:spPr bwMode="auto">
          <a:xfrm>
            <a:off x="536575" y="1543050"/>
            <a:ext cx="7983538" cy="4824413"/>
          </a:xfrm>
          <a:prstGeom prst="rect">
            <a:avLst/>
          </a:prstGeom>
          <a:noFill/>
          <a:ln w="9525" cap="flat">
            <a:noFill/>
            <a:round/>
            <a:headEnd/>
            <a:tailEnd/>
          </a:ln>
          <a:effectLst/>
        </p:spPr>
        <p:txBody>
          <a:bodyPr lIns="0" tIns="91440" rIns="0" bIns="0">
            <a:spAutoFit/>
          </a:bodyPr>
          <a:lstStyle/>
          <a:p>
            <a:pPr marL="12700" fontAlgn="auto">
              <a:spcBef>
                <a:spcPts val="725"/>
              </a:spcBef>
              <a:spcAft>
                <a:spcPts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Lst>
              <a:defRPr/>
            </a:pPr>
            <a:r>
              <a:rPr lang="en" sz="2600" b="1" i="1" dirty="0" err="1">
                <a:latin typeface="Times New Roman" pitchFamily="18" charset="0"/>
                <a:ea typeface="Noto Sans SC Regular" charset="0"/>
                <a:cs typeface="Noto Sans SC Regular" charset="0"/>
              </a:rPr>
              <a:t>Thrombophlebitis</a:t>
            </a:r>
            <a:r>
              <a:rPr lang="en" sz="2600" b="1" i="1" dirty="0">
                <a:latin typeface="Times New Roman" pitchFamily="18" charset="0"/>
                <a:ea typeface="Noto Sans SC Regular" charset="0"/>
                <a:cs typeface="Noto Sans SC Regular" charset="0"/>
              </a:rPr>
              <a:t> </a:t>
            </a:r>
            <a:r>
              <a:rPr lang="en" sz="2600" b="1" i="1" dirty="0" err="1">
                <a:latin typeface="Times New Roman" pitchFamily="18" charset="0"/>
                <a:ea typeface="Noto Sans SC Regular" charset="0"/>
                <a:cs typeface="Noto Sans SC Regular" charset="0"/>
              </a:rPr>
              <a:t>profunda</a:t>
            </a:r>
            <a:endParaRPr lang="en-US" sz="2600" b="1" i="1" dirty="0">
              <a:latin typeface="Times New Roman" pitchFamily="18" charset="0"/>
              <a:ea typeface="Noto Sans SC Regular" charset="0"/>
              <a:cs typeface="Noto Sans SC Regular" charset="0"/>
            </a:endParaRPr>
          </a:p>
          <a:p>
            <a:pPr marL="355600" indent="-342900" fontAlgn="auto">
              <a:spcBef>
                <a:spcPts val="638"/>
              </a:spcBef>
              <a:spcAft>
                <a:spcPts val="0"/>
              </a:spcAft>
              <a:buFont typeface="Symbol" pitchFamily="18" charset="2"/>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Lst>
              <a:defRPr/>
            </a:pPr>
            <a:r>
              <a:rPr lang="en" sz="2600" dirty="0">
                <a:latin typeface="Times New Roman" pitchFamily="18" charset="0"/>
                <a:ea typeface="Noto Sans SC Regular" charset="0"/>
                <a:cs typeface="Noto Sans SC Regular" charset="0"/>
              </a:rPr>
              <a:t>Creation of thrombus in the deep veins and theirs consequent inflammation</a:t>
            </a:r>
            <a:endParaRPr lang="sr-Cyrl-RS" sz="2600" dirty="0">
              <a:latin typeface="Times New Roman" pitchFamily="18" charset="0"/>
              <a:ea typeface="Noto Sans SC Regular" charset="0"/>
              <a:cs typeface="Noto Sans SC Regular" charset="0"/>
            </a:endParaRPr>
          </a:p>
          <a:p>
            <a:pPr marL="355600" indent="-342900" fontAlgn="auto">
              <a:spcBef>
                <a:spcPts val="638"/>
              </a:spcBef>
              <a:spcAft>
                <a:spcPts val="0"/>
              </a:spcAft>
              <a:buFont typeface="Symbol" pitchFamily="18" charset="2"/>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Lst>
              <a:defRPr/>
            </a:pPr>
            <a:r>
              <a:rPr lang="en" sz="2600" b="1" dirty="0">
                <a:latin typeface="Times New Roman" pitchFamily="18" charset="0"/>
                <a:ea typeface="Noto Sans SC Regular" charset="0"/>
                <a:cs typeface="Noto Sans SC Regular" charset="0"/>
              </a:rPr>
              <a:t>Etiopathogenesis </a:t>
            </a:r>
            <a:r>
              <a:rPr lang="en" sz="2600" dirty="0">
                <a:latin typeface="Times New Roman" pitchFamily="18" charset="0"/>
                <a:ea typeface="Noto Sans SC Regular" charset="0"/>
                <a:cs typeface="Noto Sans SC Regular" charset="0"/>
              </a:rPr>
              <a:t>: disturbed Virchow Triad</a:t>
            </a:r>
            <a:endParaRPr lang="en-US" sz="2600" dirty="0">
              <a:latin typeface="Times New Roman" pitchFamily="18" charset="0"/>
              <a:ea typeface="Noto Sans SC Regular" charset="0"/>
              <a:cs typeface="Noto Sans SC Regular" charset="0"/>
            </a:endParaRPr>
          </a:p>
          <a:p>
            <a:pPr marL="755650" lvl="1" indent="-287338" fontAlgn="auto">
              <a:spcBef>
                <a:spcPts val="550"/>
              </a:spcBef>
              <a:spcAft>
                <a:spcPts val="0"/>
              </a:spcAft>
              <a:buClr>
                <a:srgbClr val="FF9933"/>
              </a:buCl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Lst>
              <a:defRPr/>
            </a:pPr>
            <a:r>
              <a:rPr lang="en" sz="2200" b="1" dirty="0">
                <a:latin typeface="Times New Roman" pitchFamily="18" charset="0"/>
                <a:ea typeface="Noto Sans SC Regular" charset="0"/>
                <a:cs typeface="Noto Sans SC Regular" charset="0"/>
              </a:rPr>
              <a:t>- </a:t>
            </a:r>
            <a:r>
              <a:rPr lang="sr-Latn-RS" sz="2200" b="1" dirty="0">
                <a:solidFill>
                  <a:srgbClr val="FF0000"/>
                </a:solidFill>
                <a:latin typeface="Times New Roman" pitchFamily="18" charset="0"/>
                <a:ea typeface="Noto Sans SC Regular" charset="0"/>
                <a:cs typeface="Noto Sans SC Regular" charset="0"/>
              </a:rPr>
              <a:t>S</a:t>
            </a:r>
            <a:r>
              <a:rPr lang="en" sz="2200" b="1" dirty="0">
                <a:solidFill>
                  <a:srgbClr val="FF0000"/>
                </a:solidFill>
                <a:latin typeface="Times New Roman" pitchFamily="18" charset="0"/>
                <a:ea typeface="Noto Sans SC Regular" charset="0"/>
                <a:cs typeface="Noto Sans SC Regular" charset="0"/>
              </a:rPr>
              <a:t>tasis / turbulent flow </a:t>
            </a:r>
            <a:r>
              <a:rPr lang="en" sz="2200" dirty="0">
                <a:latin typeface="Times New Roman" pitchFamily="18" charset="0"/>
                <a:ea typeface="Noto Sans SC Regular" charset="0"/>
                <a:cs typeface="Noto Sans SC Regular" charset="0"/>
              </a:rPr>
              <a:t>( immobilization , compression )</a:t>
            </a:r>
          </a:p>
          <a:p>
            <a:pPr marL="755650" lvl="1" indent="-287338" fontAlgn="auto">
              <a:spcBef>
                <a:spcPts val="538"/>
              </a:spcBef>
              <a:spcAft>
                <a:spcPts val="0"/>
              </a:spcAft>
              <a:buClr>
                <a:srgbClr val="FF9933"/>
              </a:buCl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Lst>
              <a:defRPr/>
            </a:pPr>
            <a:r>
              <a:rPr lang="en" sz="2200" b="1" dirty="0">
                <a:latin typeface="Times New Roman" pitchFamily="18" charset="0"/>
                <a:ea typeface="Noto Sans SC Regular" charset="0"/>
                <a:cs typeface="Noto Sans SC Regular" charset="0"/>
              </a:rPr>
              <a:t>- </a:t>
            </a:r>
            <a:r>
              <a:rPr lang="en" sz="2200" b="1" dirty="0">
                <a:solidFill>
                  <a:srgbClr val="FF0000"/>
                </a:solidFill>
                <a:latin typeface="Times New Roman" pitchFamily="18" charset="0"/>
                <a:ea typeface="Noto Sans SC Regular" charset="0"/>
                <a:cs typeface="Noto Sans SC Regular" charset="0"/>
              </a:rPr>
              <a:t>injury of endothelium </a:t>
            </a:r>
            <a:r>
              <a:rPr lang="en" sz="2200" dirty="0">
                <a:latin typeface="Times New Roman" pitchFamily="18" charset="0"/>
                <a:ea typeface="Noto Sans SC Regular" charset="0"/>
                <a:cs typeface="Noto Sans SC Regular" charset="0"/>
              </a:rPr>
              <a:t>( mechanical , chemical , physical and</a:t>
            </a:r>
          </a:p>
          <a:p>
            <a:pPr marL="755650" fontAlgn="auto">
              <a:spcBef>
                <a:spcPts val="0"/>
              </a:spcBef>
              <a:spcAft>
                <a:spcPts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Lst>
              <a:defRPr/>
            </a:pPr>
            <a:r>
              <a:rPr lang="en" sz="2200" dirty="0">
                <a:latin typeface="Times New Roman" pitchFamily="18" charset="0"/>
                <a:ea typeface="Noto Sans SC Regular" charset="0"/>
                <a:cs typeface="Noto Sans SC Regular" charset="0"/>
              </a:rPr>
              <a:t>biological factors )</a:t>
            </a:r>
          </a:p>
          <a:p>
            <a:pPr marL="755650" lvl="1" indent="-287338" fontAlgn="auto">
              <a:spcBef>
                <a:spcPts val="538"/>
              </a:spcBef>
              <a:spcAft>
                <a:spcPts val="0"/>
              </a:spcAft>
              <a:buClr>
                <a:srgbClr val="FF9933"/>
              </a:buCl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Lst>
              <a:defRPr/>
            </a:pPr>
            <a:r>
              <a:rPr lang="en" sz="2200" b="1" dirty="0">
                <a:latin typeface="Times New Roman" pitchFamily="18" charset="0"/>
                <a:ea typeface="Noto Sans SC Regular" charset="0"/>
                <a:cs typeface="Noto Sans SC Regular" charset="0"/>
              </a:rPr>
              <a:t>-Blood composition disorder</a:t>
            </a:r>
          </a:p>
          <a:p>
            <a:pPr marL="755650" lvl="1" indent="-287338" fontAlgn="auto">
              <a:spcBef>
                <a:spcPts val="538"/>
              </a:spcBef>
              <a:spcAft>
                <a:spcPts val="0"/>
              </a:spcAft>
              <a:buClr>
                <a:srgbClr val="FF9933"/>
              </a:buCl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Lst>
              <a:defRPr/>
            </a:pPr>
            <a:r>
              <a:rPr lang="en" sz="2200" b="1" dirty="0">
                <a:solidFill>
                  <a:srgbClr val="FF0000"/>
                </a:solidFill>
                <a:latin typeface="Times New Roman" pitchFamily="18" charset="0"/>
                <a:ea typeface="Noto Sans SC Regular" charset="0"/>
                <a:cs typeface="Noto Sans SC Regular" charset="0"/>
              </a:rPr>
              <a:t>- hypercoagulability </a:t>
            </a:r>
            <a:r>
              <a:rPr lang="en" sz="2200" dirty="0">
                <a:latin typeface="Times New Roman" pitchFamily="18" charset="0"/>
                <a:ea typeface="Noto Sans SC Regular" charset="0"/>
                <a:cs typeface="Noto Sans SC Regular" charset="0"/>
              </a:rPr>
              <a:t>(DIC, reduction of AT-III, proteins S and C, dysfibrinogenemia ,  liver diseases , estrogen ) and</a:t>
            </a:r>
          </a:p>
          <a:p>
            <a:pPr marL="755650" fontAlgn="auto">
              <a:spcBef>
                <a:spcPts val="0"/>
              </a:spcBef>
              <a:spcAft>
                <a:spcPts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Lst>
              <a:defRPr/>
            </a:pPr>
            <a:r>
              <a:rPr lang="en" sz="2200" b="1" dirty="0">
                <a:solidFill>
                  <a:srgbClr val="FF0000"/>
                </a:solidFill>
                <a:latin typeface="Times New Roman" pitchFamily="18" charset="0"/>
                <a:ea typeface="Noto Sans SC Regular" charset="0"/>
                <a:cs typeface="Noto Sans SC Regular" charset="0"/>
              </a:rPr>
              <a:t>- hyperviscosity of blood </a:t>
            </a:r>
            <a:r>
              <a:rPr lang="en" sz="2200" dirty="0">
                <a:latin typeface="Times New Roman" pitchFamily="18" charset="0"/>
                <a:ea typeface="Noto Sans SC Regular" charset="0"/>
                <a:cs typeface="Noto Sans SC Regular" charset="0"/>
              </a:rPr>
              <a:t>( polyglobulia , dehydration ,</a:t>
            </a:r>
          </a:p>
          <a:p>
            <a:pPr marL="755650" fontAlgn="auto">
              <a:spcBef>
                <a:spcPts val="0"/>
              </a:spcBef>
              <a:spcAft>
                <a:spcPts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Lst>
              <a:defRPr/>
            </a:pPr>
            <a:r>
              <a:rPr lang="en" sz="2200" dirty="0" err="1">
                <a:latin typeface="Times New Roman" pitchFamily="18" charset="0"/>
                <a:ea typeface="Noto Sans SC Regular" charset="0"/>
                <a:cs typeface="Noto Sans SC Regular" charset="0"/>
              </a:rPr>
              <a:t>paraproteinemia </a:t>
            </a:r>
            <a:r>
              <a:rPr lang="en" sz="2200" dirty="0">
                <a:latin typeface="Times New Roman" pitchFamily="18" charset="0"/>
                <a:ea typeface="Noto Sans SC Regular" charset="0"/>
                <a:cs typeface="Noto Sans SC Regular" charset="0"/>
              </a:rPr>
              <a:t>)</a:t>
            </a:r>
          </a:p>
        </p:txBody>
      </p:sp>
      <p:sp>
        <p:nvSpPr>
          <p:cNvPr id="79875" name="Rectangle 1"/>
          <p:cNvSpPr>
            <a:spLocks noGrp="1" noChangeArrowheads="1"/>
          </p:cNvSpPr>
          <p:nvPr>
            <p:ph type="title" idx="4294967295"/>
          </p:nvPr>
        </p:nvSpPr>
        <p:spPr>
          <a:xfrm>
            <a:off x="1524000" y="381000"/>
            <a:ext cx="5638800" cy="1158875"/>
          </a:xfrm>
        </p:spPr>
        <p:txBody>
          <a:bodyPr tIns="13320"/>
          <a:lstStyle/>
          <a:p>
            <a:pPr marL="12700" algn="l" eaLnBrk="1" hangingPunct="1">
              <a:spcBef>
                <a:spcPts val="113"/>
              </a:spcBef>
              <a:tabLst>
                <a:tab pos="457200" algn="l"/>
                <a:tab pos="914400" algn="l"/>
                <a:tab pos="1371600" algn="l"/>
                <a:tab pos="1828800" algn="l"/>
                <a:tab pos="2286000" algn="l"/>
                <a:tab pos="2743200" algn="l"/>
                <a:tab pos="3200400" algn="l"/>
                <a:tab pos="3657600" algn="l"/>
              </a:tabLst>
            </a:pPr>
            <a:r>
              <a:rPr lang="en">
                <a:latin typeface="Times New Roman" pitchFamily="18" charset="0"/>
              </a:rPr>
              <a:t>DISORDERS OF VEINS</a:t>
            </a:r>
          </a:p>
        </p:txBody>
      </p:sp>
    </p:spTree>
  </p:cSld>
  <p:clrMapOvr>
    <a:masterClrMapping/>
  </p:clrMapOvr>
  <p:transition spd="slow"/>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2"/>
          <p:cNvSpPr>
            <a:spLocks noChangeArrowheads="1"/>
          </p:cNvSpPr>
          <p:nvPr/>
        </p:nvSpPr>
        <p:spPr bwMode="auto">
          <a:xfrm>
            <a:off x="536575" y="1085850"/>
            <a:ext cx="4665663" cy="501650"/>
          </a:xfrm>
          <a:prstGeom prst="rect">
            <a:avLst/>
          </a:prstGeom>
          <a:noFill/>
          <a:ln w="9525">
            <a:noFill/>
            <a:round/>
            <a:headEnd/>
            <a:tailEnd/>
          </a:ln>
        </p:spPr>
        <p:txBody>
          <a:bodyPr lIns="0" tIns="13320" rIns="0" bIns="0">
            <a:spAutoFit/>
          </a:bodyPr>
          <a:lstStyle/>
          <a:p>
            <a:pPr marL="12700">
              <a:spcBef>
                <a:spcPts val="113"/>
              </a:spcBef>
              <a:tabLst>
                <a:tab pos="457200" algn="l"/>
                <a:tab pos="914400" algn="l"/>
                <a:tab pos="1371600" algn="l"/>
                <a:tab pos="1828800" algn="l"/>
                <a:tab pos="2286000" algn="l"/>
                <a:tab pos="2743200" algn="l"/>
                <a:tab pos="3200400" algn="l"/>
                <a:tab pos="3657600" algn="l"/>
                <a:tab pos="4114800" algn="l"/>
                <a:tab pos="4572000" algn="l"/>
              </a:tabLst>
            </a:pPr>
            <a:r>
              <a:rPr lang="en" sz="3200" b="1" i="1">
                <a:latin typeface="Times New Roman" pitchFamily="18" charset="0"/>
                <a:ea typeface="Noto Sans SC Regular"/>
                <a:cs typeface="Noto Sans SC Regular"/>
              </a:rPr>
              <a:t>Thrombophlebitis profunda</a:t>
            </a:r>
          </a:p>
        </p:txBody>
      </p:sp>
      <p:pic>
        <p:nvPicPr>
          <p:cNvPr id="80899" name="Picture 3"/>
          <p:cNvPicPr>
            <a:picLocks noChangeAspect="1" noChangeArrowheads="1"/>
          </p:cNvPicPr>
          <p:nvPr/>
        </p:nvPicPr>
        <p:blipFill>
          <a:blip r:embed="rId3" cstate="print"/>
          <a:srcRect/>
          <a:stretch>
            <a:fillRect/>
          </a:stretch>
        </p:blipFill>
        <p:spPr bwMode="auto">
          <a:xfrm>
            <a:off x="58738" y="1600200"/>
            <a:ext cx="3125787" cy="3276600"/>
          </a:xfrm>
          <a:prstGeom prst="rect">
            <a:avLst/>
          </a:prstGeom>
          <a:noFill/>
          <a:ln w="9525">
            <a:noFill/>
            <a:round/>
            <a:headEnd/>
            <a:tailEnd/>
          </a:ln>
        </p:spPr>
      </p:pic>
      <p:pic>
        <p:nvPicPr>
          <p:cNvPr id="80900" name="Picture 4">
            <a:hlinkClick r:id="rId4"/>
          </p:cNvPr>
          <p:cNvPicPr>
            <a:picLocks noChangeAspect="1" noChangeArrowheads="1"/>
          </p:cNvPicPr>
          <p:nvPr/>
        </p:nvPicPr>
        <p:blipFill>
          <a:blip r:embed="rId5" cstate="print"/>
          <a:srcRect/>
          <a:stretch>
            <a:fillRect/>
          </a:stretch>
        </p:blipFill>
        <p:spPr bwMode="auto">
          <a:xfrm>
            <a:off x="5562600" y="1752600"/>
            <a:ext cx="2819400" cy="2819400"/>
          </a:xfrm>
          <a:prstGeom prst="rect">
            <a:avLst/>
          </a:prstGeom>
          <a:noFill/>
          <a:ln w="9525">
            <a:noFill/>
            <a:round/>
            <a:headEnd/>
            <a:tailEnd/>
          </a:ln>
        </p:spPr>
      </p:pic>
      <p:pic>
        <p:nvPicPr>
          <p:cNvPr id="80901" name="Picture 5"/>
          <p:cNvPicPr>
            <a:picLocks noChangeAspect="1" noChangeArrowheads="1"/>
          </p:cNvPicPr>
          <p:nvPr/>
        </p:nvPicPr>
        <p:blipFill>
          <a:blip r:embed="rId6" cstate="print"/>
          <a:srcRect/>
          <a:stretch>
            <a:fillRect/>
          </a:stretch>
        </p:blipFill>
        <p:spPr bwMode="auto">
          <a:xfrm>
            <a:off x="609600" y="4972050"/>
            <a:ext cx="3581400" cy="1885950"/>
          </a:xfrm>
          <a:prstGeom prst="rect">
            <a:avLst/>
          </a:prstGeom>
          <a:noFill/>
          <a:ln w="9525">
            <a:noFill/>
            <a:round/>
            <a:headEnd/>
            <a:tailEnd/>
          </a:ln>
        </p:spPr>
      </p:pic>
      <p:pic>
        <p:nvPicPr>
          <p:cNvPr id="80902" name="Picture 6"/>
          <p:cNvPicPr>
            <a:picLocks noChangeAspect="1" noChangeArrowheads="1"/>
          </p:cNvPicPr>
          <p:nvPr/>
        </p:nvPicPr>
        <p:blipFill>
          <a:blip r:embed="rId7" cstate="print"/>
          <a:srcRect/>
          <a:stretch>
            <a:fillRect/>
          </a:stretch>
        </p:blipFill>
        <p:spPr bwMode="auto">
          <a:xfrm>
            <a:off x="5410200" y="4953000"/>
            <a:ext cx="3324225" cy="1905000"/>
          </a:xfrm>
          <a:prstGeom prst="rect">
            <a:avLst/>
          </a:prstGeom>
          <a:noFill/>
          <a:ln w="9525">
            <a:noFill/>
            <a:round/>
            <a:headEnd/>
            <a:tailEnd/>
          </a:ln>
        </p:spPr>
      </p:pic>
      <p:sp>
        <p:nvSpPr>
          <p:cNvPr id="80903" name="Rectangle 1"/>
          <p:cNvSpPr>
            <a:spLocks noGrp="1" noChangeArrowheads="1"/>
          </p:cNvSpPr>
          <p:nvPr>
            <p:ph type="title" idx="4294967295"/>
          </p:nvPr>
        </p:nvSpPr>
        <p:spPr>
          <a:xfrm>
            <a:off x="1524000" y="152400"/>
            <a:ext cx="5638800" cy="1158875"/>
          </a:xfrm>
        </p:spPr>
        <p:txBody>
          <a:bodyPr tIns="13320"/>
          <a:lstStyle/>
          <a:p>
            <a:pPr marL="12700" algn="l" eaLnBrk="1" hangingPunct="1">
              <a:spcBef>
                <a:spcPts val="113"/>
              </a:spcBef>
              <a:tabLst>
                <a:tab pos="457200" algn="l"/>
                <a:tab pos="914400" algn="l"/>
                <a:tab pos="1371600" algn="l"/>
                <a:tab pos="1828800" algn="l"/>
                <a:tab pos="2286000" algn="l"/>
                <a:tab pos="2743200" algn="l"/>
                <a:tab pos="3200400" algn="l"/>
                <a:tab pos="3657600" algn="l"/>
              </a:tabLst>
            </a:pPr>
            <a:r>
              <a:rPr lang="en">
                <a:latin typeface="Times New Roman" pitchFamily="18" charset="0"/>
              </a:rPr>
              <a:t>DISORDERS OF VEINS</a:t>
            </a:r>
          </a:p>
        </p:txBody>
      </p:sp>
    </p:spTree>
  </p:cSld>
  <p:clrMapOvr>
    <a:masterClrMapping/>
  </p:clrMapOvr>
  <p:transition spd="slow"/>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2"/>
          <p:cNvSpPr>
            <a:spLocks noChangeArrowheads="1"/>
          </p:cNvSpPr>
          <p:nvPr/>
        </p:nvSpPr>
        <p:spPr bwMode="auto">
          <a:xfrm>
            <a:off x="536575" y="1535113"/>
            <a:ext cx="7248525" cy="3043237"/>
          </a:xfrm>
          <a:prstGeom prst="rect">
            <a:avLst/>
          </a:prstGeom>
          <a:noFill/>
          <a:ln w="9525">
            <a:noFill/>
            <a:round/>
            <a:headEnd/>
            <a:tailEnd/>
          </a:ln>
        </p:spPr>
        <p:txBody>
          <a:bodyPr lIns="0" tIns="97920" rIns="0" bIns="0">
            <a:spAutoFit/>
          </a:bodyPr>
          <a:lstStyle/>
          <a:p>
            <a:pPr marL="355600" indent="-342900">
              <a:spcBef>
                <a:spcPts val="775"/>
              </a:spcBef>
              <a:buClr>
                <a:schemeClr val="tx1"/>
              </a:buClr>
              <a:tabLst>
                <a:tab pos="35560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Lst>
            </a:pPr>
            <a:r>
              <a:rPr lang="en" sz="2800" b="1" i="1" dirty="0">
                <a:latin typeface="Times New Roman" pitchFamily="18" charset="0"/>
                <a:ea typeface="Noto Sans SC Regular"/>
                <a:cs typeface="Noto Sans SC Regular"/>
              </a:rPr>
              <a:t>Thrombophlebitis profunda (sequence of events):</a:t>
            </a:r>
          </a:p>
          <a:p>
            <a:pPr marL="355600" indent="-342900">
              <a:spcBef>
                <a:spcPts val="688"/>
              </a:spcBef>
              <a:buFont typeface="Times New Roman" pitchFamily="18" charset="0"/>
              <a:buChar char="•"/>
              <a:tabLst>
                <a:tab pos="35560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Lst>
            </a:pPr>
            <a:r>
              <a:rPr lang="en" sz="2800" dirty="0">
                <a:latin typeface="Times New Roman" pitchFamily="18" charset="0"/>
                <a:ea typeface="Noto Sans SC Regular"/>
                <a:cs typeface="Noto Sans SC Regular"/>
              </a:rPr>
              <a:t>aggregation of platelets on the valves of the veins</a:t>
            </a:r>
          </a:p>
          <a:p>
            <a:pPr marL="355600" indent="-342900">
              <a:spcBef>
                <a:spcPts val="688"/>
              </a:spcBef>
              <a:buFont typeface="Times New Roman" pitchFamily="18" charset="0"/>
              <a:buChar char="•"/>
              <a:tabLst>
                <a:tab pos="35560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Lst>
            </a:pPr>
            <a:r>
              <a:rPr lang="en" sz="2800" dirty="0">
                <a:latin typeface="Times New Roman" pitchFamily="18" charset="0"/>
                <a:ea typeface="Noto Sans SC Regular"/>
                <a:cs typeface="Noto Sans SC Regular"/>
              </a:rPr>
              <a:t>formation of coagulum and fibrin network with erythrocytes</a:t>
            </a:r>
          </a:p>
          <a:p>
            <a:pPr marL="355600" indent="-342900">
              <a:spcBef>
                <a:spcPts val="675"/>
              </a:spcBef>
              <a:buFont typeface="Times New Roman" pitchFamily="18" charset="0"/>
              <a:buChar char="•"/>
              <a:tabLst>
                <a:tab pos="35560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Lst>
            </a:pPr>
            <a:r>
              <a:rPr lang="en" sz="2800" dirty="0">
                <a:latin typeface="Times New Roman" pitchFamily="18" charset="0"/>
                <a:ea typeface="Noto Sans SC Regular"/>
                <a:cs typeface="Noto Sans SC Regular"/>
              </a:rPr>
              <a:t>formation of a thrombus "tail" (thrombus growth)</a:t>
            </a:r>
          </a:p>
          <a:p>
            <a:pPr marL="355600" indent="-342900">
              <a:spcBef>
                <a:spcPts val="688"/>
              </a:spcBef>
              <a:buFont typeface="Times New Roman" pitchFamily="18" charset="0"/>
              <a:buChar char="•"/>
              <a:tabLst>
                <a:tab pos="35560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Lst>
            </a:pPr>
            <a:r>
              <a:rPr lang="en" sz="2800" dirty="0">
                <a:latin typeface="Times New Roman" pitchFamily="18" charset="0"/>
                <a:ea typeface="Noto Sans SC Regular"/>
                <a:cs typeface="Noto Sans SC Regular"/>
              </a:rPr>
              <a:t>embolization</a:t>
            </a:r>
          </a:p>
        </p:txBody>
      </p:sp>
      <p:grpSp>
        <p:nvGrpSpPr>
          <p:cNvPr id="81923" name="Group 3"/>
          <p:cNvGrpSpPr>
            <a:grpSpLocks/>
          </p:cNvGrpSpPr>
          <p:nvPr/>
        </p:nvGrpSpPr>
        <p:grpSpPr bwMode="auto">
          <a:xfrm>
            <a:off x="5029200" y="1752600"/>
            <a:ext cx="531813" cy="227013"/>
            <a:chOff x="3168" y="1104"/>
            <a:chExt cx="335" cy="143"/>
          </a:xfrm>
        </p:grpSpPr>
        <p:sp>
          <p:nvSpPr>
            <p:cNvPr id="81935" name="AutoShape 4"/>
            <p:cNvSpPr>
              <a:spLocks noChangeArrowheads="1"/>
            </p:cNvSpPr>
            <p:nvPr/>
          </p:nvSpPr>
          <p:spPr bwMode="auto">
            <a:xfrm>
              <a:off x="3168" y="1104"/>
              <a:ext cx="335" cy="143"/>
            </a:xfrm>
            <a:custGeom>
              <a:avLst/>
              <a:gdLst>
                <a:gd name="T0" fmla="*/ 335 w 335"/>
                <a:gd name="T1" fmla="*/ 72 h 143"/>
                <a:gd name="T2" fmla="*/ 168 w 335"/>
                <a:gd name="T3" fmla="*/ 143 h 143"/>
                <a:gd name="T4" fmla="*/ 0 w 335"/>
                <a:gd name="T5" fmla="*/ 72 h 143"/>
                <a:gd name="T6" fmla="*/ 168 w 335"/>
                <a:gd name="T7" fmla="*/ 0 h 143"/>
                <a:gd name="T8" fmla="*/ 0 60000 65536"/>
                <a:gd name="T9" fmla="*/ 5898240 60000 65536"/>
                <a:gd name="T10" fmla="*/ 11796480 60000 65536"/>
                <a:gd name="T11" fmla="*/ 17694720 60000 65536"/>
                <a:gd name="T12" fmla="*/ 0 w 335"/>
                <a:gd name="T13" fmla="*/ 0 h 143"/>
                <a:gd name="T14" fmla="*/ 335 w 335"/>
                <a:gd name="T15" fmla="*/ 143 h 143"/>
              </a:gdLst>
              <a:ahLst/>
              <a:cxnLst>
                <a:cxn ang="T8">
                  <a:pos x="T0" y="T1"/>
                </a:cxn>
                <a:cxn ang="T9">
                  <a:pos x="T2" y="T3"/>
                </a:cxn>
                <a:cxn ang="T10">
                  <a:pos x="T4" y="T5"/>
                </a:cxn>
                <a:cxn ang="T11">
                  <a:pos x="T6" y="T7"/>
                </a:cxn>
              </a:cxnLst>
              <a:rect l="T12" t="T13" r="T14" b="T15"/>
              <a:pathLst>
                <a:path w="335" h="143">
                  <a:moveTo>
                    <a:pt x="419100" y="0"/>
                  </a:moveTo>
                  <a:lnTo>
                    <a:pt x="419100" y="57150"/>
                  </a:lnTo>
                  <a:lnTo>
                    <a:pt x="0" y="57150"/>
                  </a:lnTo>
                  <a:lnTo>
                    <a:pt x="0" y="171450"/>
                  </a:lnTo>
                  <a:lnTo>
                    <a:pt x="419100" y="171450"/>
                  </a:lnTo>
                  <a:lnTo>
                    <a:pt x="419100" y="228600"/>
                  </a:lnTo>
                  <a:lnTo>
                    <a:pt x="533400" y="114300"/>
                  </a:lnTo>
                  <a:lnTo>
                    <a:pt x="419100" y="0"/>
                  </a:lnTo>
                  <a:close/>
                </a:path>
              </a:pathLst>
            </a:custGeom>
            <a:solidFill>
              <a:srgbClr val="99CCFF"/>
            </a:solidFill>
            <a:ln w="9525" cap="flat">
              <a:noFill/>
              <a:round/>
              <a:headEnd/>
              <a:tailEnd/>
            </a:ln>
          </p:spPr>
          <p:txBody>
            <a:bodyPr wrap="none" anchor="ctr"/>
            <a:lstStyle/>
            <a:p>
              <a:endParaRPr lang="en-US"/>
            </a:p>
          </p:txBody>
        </p:sp>
        <p:sp>
          <p:nvSpPr>
            <p:cNvPr id="81936" name="AutoShape 5"/>
            <p:cNvSpPr>
              <a:spLocks noChangeArrowheads="1"/>
            </p:cNvSpPr>
            <p:nvPr/>
          </p:nvSpPr>
          <p:spPr bwMode="auto">
            <a:xfrm>
              <a:off x="3168" y="1104"/>
              <a:ext cx="335" cy="143"/>
            </a:xfrm>
            <a:custGeom>
              <a:avLst/>
              <a:gdLst>
                <a:gd name="T0" fmla="*/ 335 w 335"/>
                <a:gd name="T1" fmla="*/ 72 h 143"/>
                <a:gd name="T2" fmla="*/ 168 w 335"/>
                <a:gd name="T3" fmla="*/ 143 h 143"/>
                <a:gd name="T4" fmla="*/ 0 w 335"/>
                <a:gd name="T5" fmla="*/ 72 h 143"/>
                <a:gd name="T6" fmla="*/ 168 w 335"/>
                <a:gd name="T7" fmla="*/ 0 h 143"/>
                <a:gd name="T8" fmla="*/ 0 60000 65536"/>
                <a:gd name="T9" fmla="*/ 5898240 60000 65536"/>
                <a:gd name="T10" fmla="*/ 11796480 60000 65536"/>
                <a:gd name="T11" fmla="*/ 17694720 60000 65536"/>
                <a:gd name="T12" fmla="*/ 0 w 335"/>
                <a:gd name="T13" fmla="*/ 0 h 143"/>
                <a:gd name="T14" fmla="*/ 335 w 335"/>
                <a:gd name="T15" fmla="*/ 143 h 143"/>
              </a:gdLst>
              <a:ahLst/>
              <a:cxnLst>
                <a:cxn ang="T8">
                  <a:pos x="T0" y="T1"/>
                </a:cxn>
                <a:cxn ang="T9">
                  <a:pos x="T2" y="T3"/>
                </a:cxn>
                <a:cxn ang="T10">
                  <a:pos x="T4" y="T5"/>
                </a:cxn>
                <a:cxn ang="T11">
                  <a:pos x="T6" y="T7"/>
                </a:cxn>
              </a:cxnLst>
              <a:rect l="T12" t="T13" r="T14" b="T15"/>
              <a:pathLst>
                <a:path w="335" h="143">
                  <a:moveTo>
                    <a:pt x="0" y="57150"/>
                  </a:moveTo>
                  <a:lnTo>
                    <a:pt x="419100" y="57150"/>
                  </a:lnTo>
                  <a:lnTo>
                    <a:pt x="419100" y="0"/>
                  </a:lnTo>
                  <a:lnTo>
                    <a:pt x="533400" y="114300"/>
                  </a:lnTo>
                  <a:lnTo>
                    <a:pt x="419100" y="228600"/>
                  </a:lnTo>
                  <a:lnTo>
                    <a:pt x="419100" y="171450"/>
                  </a:lnTo>
                  <a:lnTo>
                    <a:pt x="0" y="171450"/>
                  </a:lnTo>
                  <a:lnTo>
                    <a:pt x="0" y="57150"/>
                  </a:lnTo>
                  <a:close/>
                </a:path>
              </a:pathLst>
            </a:custGeom>
            <a:noFill/>
            <a:ln w="25560" cap="flat">
              <a:solidFill>
                <a:srgbClr val="6E94BB"/>
              </a:solidFill>
              <a:round/>
              <a:headEnd/>
              <a:tailEnd/>
            </a:ln>
          </p:spPr>
          <p:txBody>
            <a:bodyPr wrap="none" anchor="ctr"/>
            <a:lstStyle/>
            <a:p>
              <a:endParaRPr lang="en-US"/>
            </a:p>
          </p:txBody>
        </p:sp>
      </p:grpSp>
      <p:grpSp>
        <p:nvGrpSpPr>
          <p:cNvPr id="81924" name="Group 6"/>
          <p:cNvGrpSpPr>
            <a:grpSpLocks/>
          </p:cNvGrpSpPr>
          <p:nvPr/>
        </p:nvGrpSpPr>
        <p:grpSpPr bwMode="auto">
          <a:xfrm>
            <a:off x="7315200" y="2286000"/>
            <a:ext cx="531813" cy="227013"/>
            <a:chOff x="4608" y="1440"/>
            <a:chExt cx="335" cy="143"/>
          </a:xfrm>
        </p:grpSpPr>
        <p:sp>
          <p:nvSpPr>
            <p:cNvPr id="81933" name="AutoShape 7"/>
            <p:cNvSpPr>
              <a:spLocks noChangeArrowheads="1"/>
            </p:cNvSpPr>
            <p:nvPr/>
          </p:nvSpPr>
          <p:spPr bwMode="auto">
            <a:xfrm>
              <a:off x="4608" y="1440"/>
              <a:ext cx="335" cy="143"/>
            </a:xfrm>
            <a:custGeom>
              <a:avLst/>
              <a:gdLst>
                <a:gd name="T0" fmla="*/ 335 w 335"/>
                <a:gd name="T1" fmla="*/ 72 h 143"/>
                <a:gd name="T2" fmla="*/ 168 w 335"/>
                <a:gd name="T3" fmla="*/ 143 h 143"/>
                <a:gd name="T4" fmla="*/ 0 w 335"/>
                <a:gd name="T5" fmla="*/ 72 h 143"/>
                <a:gd name="T6" fmla="*/ 168 w 335"/>
                <a:gd name="T7" fmla="*/ 0 h 143"/>
                <a:gd name="T8" fmla="*/ 0 60000 65536"/>
                <a:gd name="T9" fmla="*/ 5898240 60000 65536"/>
                <a:gd name="T10" fmla="*/ 11796480 60000 65536"/>
                <a:gd name="T11" fmla="*/ 17694720 60000 65536"/>
                <a:gd name="T12" fmla="*/ 0 w 335"/>
                <a:gd name="T13" fmla="*/ 0 h 143"/>
                <a:gd name="T14" fmla="*/ 335 w 335"/>
                <a:gd name="T15" fmla="*/ 143 h 143"/>
              </a:gdLst>
              <a:ahLst/>
              <a:cxnLst>
                <a:cxn ang="T8">
                  <a:pos x="T0" y="T1"/>
                </a:cxn>
                <a:cxn ang="T9">
                  <a:pos x="T2" y="T3"/>
                </a:cxn>
                <a:cxn ang="T10">
                  <a:pos x="T4" y="T5"/>
                </a:cxn>
                <a:cxn ang="T11">
                  <a:pos x="T6" y="T7"/>
                </a:cxn>
              </a:cxnLst>
              <a:rect l="T12" t="T13" r="T14" b="T15"/>
              <a:pathLst>
                <a:path w="335" h="143">
                  <a:moveTo>
                    <a:pt x="419100" y="0"/>
                  </a:moveTo>
                  <a:lnTo>
                    <a:pt x="419100" y="57150"/>
                  </a:lnTo>
                  <a:lnTo>
                    <a:pt x="0" y="57150"/>
                  </a:lnTo>
                  <a:lnTo>
                    <a:pt x="0" y="171450"/>
                  </a:lnTo>
                  <a:lnTo>
                    <a:pt x="419100" y="171450"/>
                  </a:lnTo>
                  <a:lnTo>
                    <a:pt x="419100" y="228600"/>
                  </a:lnTo>
                  <a:lnTo>
                    <a:pt x="533400" y="114300"/>
                  </a:lnTo>
                  <a:lnTo>
                    <a:pt x="419100" y="0"/>
                  </a:lnTo>
                  <a:close/>
                </a:path>
              </a:pathLst>
            </a:custGeom>
            <a:solidFill>
              <a:srgbClr val="99CCFF"/>
            </a:solidFill>
            <a:ln w="9525" cap="flat">
              <a:noFill/>
              <a:round/>
              <a:headEnd/>
              <a:tailEnd/>
            </a:ln>
          </p:spPr>
          <p:txBody>
            <a:bodyPr wrap="none" anchor="ctr"/>
            <a:lstStyle/>
            <a:p>
              <a:endParaRPr lang="en-US"/>
            </a:p>
          </p:txBody>
        </p:sp>
        <p:sp>
          <p:nvSpPr>
            <p:cNvPr id="81934" name="AutoShape 8"/>
            <p:cNvSpPr>
              <a:spLocks noChangeArrowheads="1"/>
            </p:cNvSpPr>
            <p:nvPr/>
          </p:nvSpPr>
          <p:spPr bwMode="auto">
            <a:xfrm>
              <a:off x="4608" y="1440"/>
              <a:ext cx="335" cy="143"/>
            </a:xfrm>
            <a:custGeom>
              <a:avLst/>
              <a:gdLst>
                <a:gd name="T0" fmla="*/ 335 w 335"/>
                <a:gd name="T1" fmla="*/ 72 h 143"/>
                <a:gd name="T2" fmla="*/ 168 w 335"/>
                <a:gd name="T3" fmla="*/ 143 h 143"/>
                <a:gd name="T4" fmla="*/ 0 w 335"/>
                <a:gd name="T5" fmla="*/ 72 h 143"/>
                <a:gd name="T6" fmla="*/ 168 w 335"/>
                <a:gd name="T7" fmla="*/ 0 h 143"/>
                <a:gd name="T8" fmla="*/ 0 60000 65536"/>
                <a:gd name="T9" fmla="*/ 5898240 60000 65536"/>
                <a:gd name="T10" fmla="*/ 11796480 60000 65536"/>
                <a:gd name="T11" fmla="*/ 17694720 60000 65536"/>
                <a:gd name="T12" fmla="*/ 0 w 335"/>
                <a:gd name="T13" fmla="*/ 0 h 143"/>
                <a:gd name="T14" fmla="*/ 335 w 335"/>
                <a:gd name="T15" fmla="*/ 143 h 143"/>
              </a:gdLst>
              <a:ahLst/>
              <a:cxnLst>
                <a:cxn ang="T8">
                  <a:pos x="T0" y="T1"/>
                </a:cxn>
                <a:cxn ang="T9">
                  <a:pos x="T2" y="T3"/>
                </a:cxn>
                <a:cxn ang="T10">
                  <a:pos x="T4" y="T5"/>
                </a:cxn>
                <a:cxn ang="T11">
                  <a:pos x="T6" y="T7"/>
                </a:cxn>
              </a:cxnLst>
              <a:rect l="T12" t="T13" r="T14" b="T15"/>
              <a:pathLst>
                <a:path w="335" h="143">
                  <a:moveTo>
                    <a:pt x="0" y="57150"/>
                  </a:moveTo>
                  <a:lnTo>
                    <a:pt x="419100" y="57150"/>
                  </a:lnTo>
                  <a:lnTo>
                    <a:pt x="419100" y="0"/>
                  </a:lnTo>
                  <a:lnTo>
                    <a:pt x="533400" y="114300"/>
                  </a:lnTo>
                  <a:lnTo>
                    <a:pt x="419100" y="228600"/>
                  </a:lnTo>
                  <a:lnTo>
                    <a:pt x="419100" y="171450"/>
                  </a:lnTo>
                  <a:lnTo>
                    <a:pt x="0" y="171450"/>
                  </a:lnTo>
                  <a:lnTo>
                    <a:pt x="0" y="57150"/>
                  </a:lnTo>
                  <a:close/>
                </a:path>
              </a:pathLst>
            </a:custGeom>
            <a:noFill/>
            <a:ln w="25560" cap="flat">
              <a:solidFill>
                <a:srgbClr val="6E94BB"/>
              </a:solidFill>
              <a:round/>
              <a:headEnd/>
              <a:tailEnd/>
            </a:ln>
          </p:spPr>
          <p:txBody>
            <a:bodyPr wrap="none" anchor="ctr"/>
            <a:lstStyle/>
            <a:p>
              <a:endParaRPr lang="en-US"/>
            </a:p>
          </p:txBody>
        </p:sp>
      </p:grpSp>
      <p:grpSp>
        <p:nvGrpSpPr>
          <p:cNvPr id="81925" name="Group 9"/>
          <p:cNvGrpSpPr>
            <a:grpSpLocks/>
          </p:cNvGrpSpPr>
          <p:nvPr/>
        </p:nvGrpSpPr>
        <p:grpSpPr bwMode="auto">
          <a:xfrm>
            <a:off x="3124200" y="3200400"/>
            <a:ext cx="531813" cy="227013"/>
            <a:chOff x="1968" y="2016"/>
            <a:chExt cx="335" cy="143"/>
          </a:xfrm>
        </p:grpSpPr>
        <p:sp>
          <p:nvSpPr>
            <p:cNvPr id="81931" name="AutoShape 10"/>
            <p:cNvSpPr>
              <a:spLocks noChangeArrowheads="1"/>
            </p:cNvSpPr>
            <p:nvPr/>
          </p:nvSpPr>
          <p:spPr bwMode="auto">
            <a:xfrm>
              <a:off x="1968" y="2016"/>
              <a:ext cx="335" cy="143"/>
            </a:xfrm>
            <a:custGeom>
              <a:avLst/>
              <a:gdLst>
                <a:gd name="T0" fmla="*/ 335 w 335"/>
                <a:gd name="T1" fmla="*/ 72 h 143"/>
                <a:gd name="T2" fmla="*/ 168 w 335"/>
                <a:gd name="T3" fmla="*/ 143 h 143"/>
                <a:gd name="T4" fmla="*/ 0 w 335"/>
                <a:gd name="T5" fmla="*/ 72 h 143"/>
                <a:gd name="T6" fmla="*/ 168 w 335"/>
                <a:gd name="T7" fmla="*/ 0 h 143"/>
                <a:gd name="T8" fmla="*/ 0 60000 65536"/>
                <a:gd name="T9" fmla="*/ 5898240 60000 65536"/>
                <a:gd name="T10" fmla="*/ 11796480 60000 65536"/>
                <a:gd name="T11" fmla="*/ 17694720 60000 65536"/>
                <a:gd name="T12" fmla="*/ 0 w 335"/>
                <a:gd name="T13" fmla="*/ 0 h 143"/>
                <a:gd name="T14" fmla="*/ 335 w 335"/>
                <a:gd name="T15" fmla="*/ 143 h 143"/>
              </a:gdLst>
              <a:ahLst/>
              <a:cxnLst>
                <a:cxn ang="T8">
                  <a:pos x="T0" y="T1"/>
                </a:cxn>
                <a:cxn ang="T9">
                  <a:pos x="T2" y="T3"/>
                </a:cxn>
                <a:cxn ang="T10">
                  <a:pos x="T4" y="T5"/>
                </a:cxn>
                <a:cxn ang="T11">
                  <a:pos x="T6" y="T7"/>
                </a:cxn>
              </a:cxnLst>
              <a:rect l="T12" t="T13" r="T14" b="T15"/>
              <a:pathLst>
                <a:path w="335" h="143">
                  <a:moveTo>
                    <a:pt x="419100" y="0"/>
                  </a:moveTo>
                  <a:lnTo>
                    <a:pt x="419100" y="57150"/>
                  </a:lnTo>
                  <a:lnTo>
                    <a:pt x="0" y="57150"/>
                  </a:lnTo>
                  <a:lnTo>
                    <a:pt x="0" y="171450"/>
                  </a:lnTo>
                  <a:lnTo>
                    <a:pt x="419100" y="171450"/>
                  </a:lnTo>
                  <a:lnTo>
                    <a:pt x="419100" y="228600"/>
                  </a:lnTo>
                  <a:lnTo>
                    <a:pt x="533400" y="114300"/>
                  </a:lnTo>
                  <a:lnTo>
                    <a:pt x="419100" y="0"/>
                  </a:lnTo>
                  <a:close/>
                </a:path>
              </a:pathLst>
            </a:custGeom>
            <a:solidFill>
              <a:srgbClr val="99CCFF"/>
            </a:solidFill>
            <a:ln w="9525" cap="flat">
              <a:noFill/>
              <a:round/>
              <a:headEnd/>
              <a:tailEnd/>
            </a:ln>
          </p:spPr>
          <p:txBody>
            <a:bodyPr wrap="none" anchor="ctr"/>
            <a:lstStyle/>
            <a:p>
              <a:endParaRPr lang="en-US"/>
            </a:p>
          </p:txBody>
        </p:sp>
        <p:sp>
          <p:nvSpPr>
            <p:cNvPr id="81932" name="AutoShape 11"/>
            <p:cNvSpPr>
              <a:spLocks noChangeArrowheads="1"/>
            </p:cNvSpPr>
            <p:nvPr/>
          </p:nvSpPr>
          <p:spPr bwMode="auto">
            <a:xfrm>
              <a:off x="1968" y="2016"/>
              <a:ext cx="335" cy="143"/>
            </a:xfrm>
            <a:custGeom>
              <a:avLst/>
              <a:gdLst>
                <a:gd name="T0" fmla="*/ 335 w 335"/>
                <a:gd name="T1" fmla="*/ 72 h 143"/>
                <a:gd name="T2" fmla="*/ 168 w 335"/>
                <a:gd name="T3" fmla="*/ 143 h 143"/>
                <a:gd name="T4" fmla="*/ 0 w 335"/>
                <a:gd name="T5" fmla="*/ 72 h 143"/>
                <a:gd name="T6" fmla="*/ 168 w 335"/>
                <a:gd name="T7" fmla="*/ 0 h 143"/>
                <a:gd name="T8" fmla="*/ 0 60000 65536"/>
                <a:gd name="T9" fmla="*/ 5898240 60000 65536"/>
                <a:gd name="T10" fmla="*/ 11796480 60000 65536"/>
                <a:gd name="T11" fmla="*/ 17694720 60000 65536"/>
                <a:gd name="T12" fmla="*/ 0 w 335"/>
                <a:gd name="T13" fmla="*/ 0 h 143"/>
                <a:gd name="T14" fmla="*/ 335 w 335"/>
                <a:gd name="T15" fmla="*/ 143 h 143"/>
              </a:gdLst>
              <a:ahLst/>
              <a:cxnLst>
                <a:cxn ang="T8">
                  <a:pos x="T0" y="T1"/>
                </a:cxn>
                <a:cxn ang="T9">
                  <a:pos x="T2" y="T3"/>
                </a:cxn>
                <a:cxn ang="T10">
                  <a:pos x="T4" y="T5"/>
                </a:cxn>
                <a:cxn ang="T11">
                  <a:pos x="T6" y="T7"/>
                </a:cxn>
              </a:cxnLst>
              <a:rect l="T12" t="T13" r="T14" b="T15"/>
              <a:pathLst>
                <a:path w="335" h="143">
                  <a:moveTo>
                    <a:pt x="0" y="57150"/>
                  </a:moveTo>
                  <a:lnTo>
                    <a:pt x="419100" y="57150"/>
                  </a:lnTo>
                  <a:lnTo>
                    <a:pt x="419100" y="0"/>
                  </a:lnTo>
                  <a:lnTo>
                    <a:pt x="533400" y="114300"/>
                  </a:lnTo>
                  <a:lnTo>
                    <a:pt x="419100" y="228600"/>
                  </a:lnTo>
                  <a:lnTo>
                    <a:pt x="419100" y="171450"/>
                  </a:lnTo>
                  <a:lnTo>
                    <a:pt x="0" y="171450"/>
                  </a:lnTo>
                  <a:lnTo>
                    <a:pt x="0" y="57150"/>
                  </a:lnTo>
                  <a:close/>
                </a:path>
              </a:pathLst>
            </a:custGeom>
            <a:noFill/>
            <a:ln w="25560" cap="flat">
              <a:solidFill>
                <a:srgbClr val="6E94BB"/>
              </a:solidFill>
              <a:round/>
              <a:headEnd/>
              <a:tailEnd/>
            </a:ln>
          </p:spPr>
          <p:txBody>
            <a:bodyPr wrap="none" anchor="ctr"/>
            <a:lstStyle/>
            <a:p>
              <a:endParaRPr lang="en-US"/>
            </a:p>
          </p:txBody>
        </p:sp>
      </p:grpSp>
      <p:grpSp>
        <p:nvGrpSpPr>
          <p:cNvPr id="81926" name="Group 12"/>
          <p:cNvGrpSpPr>
            <a:grpSpLocks/>
          </p:cNvGrpSpPr>
          <p:nvPr/>
        </p:nvGrpSpPr>
        <p:grpSpPr bwMode="auto">
          <a:xfrm>
            <a:off x="6781800" y="3733800"/>
            <a:ext cx="531813" cy="227013"/>
            <a:chOff x="4272" y="2352"/>
            <a:chExt cx="335" cy="143"/>
          </a:xfrm>
        </p:grpSpPr>
        <p:sp>
          <p:nvSpPr>
            <p:cNvPr id="81929" name="AutoShape 13"/>
            <p:cNvSpPr>
              <a:spLocks noChangeArrowheads="1"/>
            </p:cNvSpPr>
            <p:nvPr/>
          </p:nvSpPr>
          <p:spPr bwMode="auto">
            <a:xfrm>
              <a:off x="4272" y="2352"/>
              <a:ext cx="335" cy="143"/>
            </a:xfrm>
            <a:custGeom>
              <a:avLst/>
              <a:gdLst>
                <a:gd name="T0" fmla="*/ 335 w 335"/>
                <a:gd name="T1" fmla="*/ 72 h 143"/>
                <a:gd name="T2" fmla="*/ 168 w 335"/>
                <a:gd name="T3" fmla="*/ 143 h 143"/>
                <a:gd name="T4" fmla="*/ 0 w 335"/>
                <a:gd name="T5" fmla="*/ 72 h 143"/>
                <a:gd name="T6" fmla="*/ 168 w 335"/>
                <a:gd name="T7" fmla="*/ 0 h 143"/>
                <a:gd name="T8" fmla="*/ 0 60000 65536"/>
                <a:gd name="T9" fmla="*/ 5898240 60000 65536"/>
                <a:gd name="T10" fmla="*/ 11796480 60000 65536"/>
                <a:gd name="T11" fmla="*/ 17694720 60000 65536"/>
                <a:gd name="T12" fmla="*/ 0 w 335"/>
                <a:gd name="T13" fmla="*/ 0 h 143"/>
                <a:gd name="T14" fmla="*/ 335 w 335"/>
                <a:gd name="T15" fmla="*/ 143 h 143"/>
              </a:gdLst>
              <a:ahLst/>
              <a:cxnLst>
                <a:cxn ang="T8">
                  <a:pos x="T0" y="T1"/>
                </a:cxn>
                <a:cxn ang="T9">
                  <a:pos x="T2" y="T3"/>
                </a:cxn>
                <a:cxn ang="T10">
                  <a:pos x="T4" y="T5"/>
                </a:cxn>
                <a:cxn ang="T11">
                  <a:pos x="T6" y="T7"/>
                </a:cxn>
              </a:cxnLst>
              <a:rect l="T12" t="T13" r="T14" b="T15"/>
              <a:pathLst>
                <a:path w="335" h="143">
                  <a:moveTo>
                    <a:pt x="419100" y="0"/>
                  </a:moveTo>
                  <a:lnTo>
                    <a:pt x="419100" y="57150"/>
                  </a:lnTo>
                  <a:lnTo>
                    <a:pt x="0" y="57150"/>
                  </a:lnTo>
                  <a:lnTo>
                    <a:pt x="0" y="171450"/>
                  </a:lnTo>
                  <a:lnTo>
                    <a:pt x="419100" y="171450"/>
                  </a:lnTo>
                  <a:lnTo>
                    <a:pt x="419100" y="228600"/>
                  </a:lnTo>
                  <a:lnTo>
                    <a:pt x="533400" y="114300"/>
                  </a:lnTo>
                  <a:lnTo>
                    <a:pt x="419100" y="0"/>
                  </a:lnTo>
                  <a:close/>
                </a:path>
              </a:pathLst>
            </a:custGeom>
            <a:solidFill>
              <a:srgbClr val="99CCFF"/>
            </a:solidFill>
            <a:ln w="9525" cap="flat">
              <a:noFill/>
              <a:round/>
              <a:headEnd/>
              <a:tailEnd/>
            </a:ln>
          </p:spPr>
          <p:txBody>
            <a:bodyPr wrap="none" anchor="ctr"/>
            <a:lstStyle/>
            <a:p>
              <a:endParaRPr lang="en-US"/>
            </a:p>
          </p:txBody>
        </p:sp>
        <p:sp>
          <p:nvSpPr>
            <p:cNvPr id="81930" name="AutoShape 14"/>
            <p:cNvSpPr>
              <a:spLocks noChangeArrowheads="1"/>
            </p:cNvSpPr>
            <p:nvPr/>
          </p:nvSpPr>
          <p:spPr bwMode="auto">
            <a:xfrm>
              <a:off x="4272" y="2352"/>
              <a:ext cx="335" cy="143"/>
            </a:xfrm>
            <a:custGeom>
              <a:avLst/>
              <a:gdLst>
                <a:gd name="T0" fmla="*/ 335 w 335"/>
                <a:gd name="T1" fmla="*/ 72 h 143"/>
                <a:gd name="T2" fmla="*/ 168 w 335"/>
                <a:gd name="T3" fmla="*/ 143 h 143"/>
                <a:gd name="T4" fmla="*/ 0 w 335"/>
                <a:gd name="T5" fmla="*/ 72 h 143"/>
                <a:gd name="T6" fmla="*/ 168 w 335"/>
                <a:gd name="T7" fmla="*/ 0 h 143"/>
                <a:gd name="T8" fmla="*/ 0 60000 65536"/>
                <a:gd name="T9" fmla="*/ 5898240 60000 65536"/>
                <a:gd name="T10" fmla="*/ 11796480 60000 65536"/>
                <a:gd name="T11" fmla="*/ 17694720 60000 65536"/>
                <a:gd name="T12" fmla="*/ 0 w 335"/>
                <a:gd name="T13" fmla="*/ 0 h 143"/>
                <a:gd name="T14" fmla="*/ 335 w 335"/>
                <a:gd name="T15" fmla="*/ 143 h 143"/>
              </a:gdLst>
              <a:ahLst/>
              <a:cxnLst>
                <a:cxn ang="T8">
                  <a:pos x="T0" y="T1"/>
                </a:cxn>
                <a:cxn ang="T9">
                  <a:pos x="T2" y="T3"/>
                </a:cxn>
                <a:cxn ang="T10">
                  <a:pos x="T4" y="T5"/>
                </a:cxn>
                <a:cxn ang="T11">
                  <a:pos x="T6" y="T7"/>
                </a:cxn>
              </a:cxnLst>
              <a:rect l="T12" t="T13" r="T14" b="T15"/>
              <a:pathLst>
                <a:path w="335" h="143">
                  <a:moveTo>
                    <a:pt x="0" y="57150"/>
                  </a:moveTo>
                  <a:lnTo>
                    <a:pt x="419100" y="57150"/>
                  </a:lnTo>
                  <a:lnTo>
                    <a:pt x="419100" y="0"/>
                  </a:lnTo>
                  <a:lnTo>
                    <a:pt x="533400" y="114300"/>
                  </a:lnTo>
                  <a:lnTo>
                    <a:pt x="419100" y="228600"/>
                  </a:lnTo>
                  <a:lnTo>
                    <a:pt x="419100" y="171450"/>
                  </a:lnTo>
                  <a:lnTo>
                    <a:pt x="0" y="171450"/>
                  </a:lnTo>
                  <a:lnTo>
                    <a:pt x="0" y="57150"/>
                  </a:lnTo>
                  <a:close/>
                </a:path>
              </a:pathLst>
            </a:custGeom>
            <a:noFill/>
            <a:ln w="25560" cap="flat">
              <a:solidFill>
                <a:srgbClr val="6E94BB"/>
              </a:solidFill>
              <a:round/>
              <a:headEnd/>
              <a:tailEnd/>
            </a:ln>
          </p:spPr>
          <p:txBody>
            <a:bodyPr wrap="none" anchor="ctr"/>
            <a:lstStyle/>
            <a:p>
              <a:endParaRPr lang="en-US"/>
            </a:p>
          </p:txBody>
        </p:sp>
      </p:grpSp>
      <p:pic>
        <p:nvPicPr>
          <p:cNvPr id="81927" name="Picture 3"/>
          <p:cNvPicPr>
            <a:picLocks noChangeAspect="1" noChangeArrowheads="1"/>
          </p:cNvPicPr>
          <p:nvPr/>
        </p:nvPicPr>
        <p:blipFill>
          <a:blip r:embed="rId3" cstate="print"/>
          <a:srcRect b="51471"/>
          <a:stretch>
            <a:fillRect/>
          </a:stretch>
        </p:blipFill>
        <p:spPr bwMode="auto">
          <a:xfrm>
            <a:off x="5689984" y="4578350"/>
            <a:ext cx="3454015" cy="2279650"/>
          </a:xfrm>
          <a:prstGeom prst="rect">
            <a:avLst/>
          </a:prstGeom>
          <a:noFill/>
          <a:ln w="9525">
            <a:noFill/>
            <a:round/>
            <a:headEnd/>
            <a:tailEnd/>
          </a:ln>
        </p:spPr>
      </p:pic>
      <p:sp>
        <p:nvSpPr>
          <p:cNvPr id="81928" name="Rectangle 1"/>
          <p:cNvSpPr>
            <a:spLocks noGrp="1" noChangeArrowheads="1"/>
          </p:cNvSpPr>
          <p:nvPr>
            <p:ph type="title" idx="4294967295"/>
          </p:nvPr>
        </p:nvSpPr>
        <p:spPr>
          <a:xfrm>
            <a:off x="1524000" y="381000"/>
            <a:ext cx="5638800" cy="1158875"/>
          </a:xfrm>
        </p:spPr>
        <p:txBody>
          <a:bodyPr tIns="13320"/>
          <a:lstStyle/>
          <a:p>
            <a:pPr marL="12700" algn="l" eaLnBrk="1" hangingPunct="1">
              <a:spcBef>
                <a:spcPts val="113"/>
              </a:spcBef>
              <a:tabLst>
                <a:tab pos="457200" algn="l"/>
                <a:tab pos="914400" algn="l"/>
                <a:tab pos="1371600" algn="l"/>
                <a:tab pos="1828800" algn="l"/>
                <a:tab pos="2286000" algn="l"/>
                <a:tab pos="2743200" algn="l"/>
                <a:tab pos="3200400" algn="l"/>
                <a:tab pos="3657600" algn="l"/>
              </a:tabLst>
            </a:pPr>
            <a:r>
              <a:rPr lang="en">
                <a:latin typeface="Times New Roman" pitchFamily="18" charset="0"/>
              </a:rPr>
              <a:t>DISORDERS OF VEINS</a:t>
            </a:r>
          </a:p>
        </p:txBody>
      </p:sp>
    </p:spTree>
  </p:cSld>
  <p:clrMapOvr>
    <a:masterClrMapping/>
  </p:clrMapOvr>
  <p:transition spd="slow"/>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ChangeArrowheads="1"/>
          </p:cNvSpPr>
          <p:nvPr/>
        </p:nvSpPr>
        <p:spPr bwMode="auto">
          <a:xfrm>
            <a:off x="304800" y="1522413"/>
            <a:ext cx="8305800" cy="4368800"/>
          </a:xfrm>
          <a:prstGeom prst="rect">
            <a:avLst/>
          </a:prstGeom>
          <a:noFill/>
          <a:ln w="9525" cap="flat">
            <a:noFill/>
            <a:round/>
            <a:headEnd/>
            <a:tailEnd/>
          </a:ln>
          <a:effectLst/>
        </p:spPr>
        <p:txBody>
          <a:bodyPr lIns="0" tIns="109800" rIns="0" bIns="0">
            <a:spAutoFit/>
          </a:bodyPr>
          <a:lstStyle/>
          <a:p>
            <a:pPr marL="12700" fontAlgn="auto">
              <a:spcBef>
                <a:spcPts val="875"/>
              </a:spcBef>
              <a:spcAft>
                <a:spcPts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Lst>
              <a:defRPr/>
            </a:pPr>
            <a:r>
              <a:rPr lang="en" sz="3200" b="1" dirty="0">
                <a:latin typeface="Times New Roman" pitchFamily="18" charset="0"/>
                <a:ea typeface="Noto Sans SC Regular" charset="0"/>
                <a:cs typeface="Noto Sans SC Regular" charset="0"/>
              </a:rPr>
              <a:t>Chronic vein insufficiency (weakness)</a:t>
            </a:r>
            <a:endParaRPr lang="en-US" sz="3200" b="1" dirty="0">
              <a:latin typeface="Times New Roman" pitchFamily="18" charset="0"/>
              <a:ea typeface="Noto Sans SC Regular" charset="0"/>
              <a:cs typeface="Noto Sans SC Regular" charset="0"/>
            </a:endParaRPr>
          </a:p>
          <a:p>
            <a:pPr marL="355600" indent="-342900" fontAlgn="auto">
              <a:spcBef>
                <a:spcPts val="775"/>
              </a:spcBef>
              <a:spcAft>
                <a:spcPts val="0"/>
              </a:spcAft>
              <a:buClr>
                <a:schemeClr val="tx1"/>
              </a:buClr>
              <a:buFont typeface="Times New Roman" pitchFamily="18"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Lst>
              <a:defRPr/>
            </a:pPr>
            <a:r>
              <a:rPr lang="en" sz="3200" b="1" dirty="0">
                <a:solidFill>
                  <a:srgbClr val="FF0000"/>
                </a:solidFill>
                <a:latin typeface="Times New Roman" pitchFamily="18" charset="0"/>
                <a:ea typeface="Noto Sans SC Regular" charset="0"/>
                <a:cs typeface="Noto Sans SC Regular" charset="0"/>
              </a:rPr>
              <a:t>Permanent and irreversible disorder of local venous circulation</a:t>
            </a:r>
            <a:endParaRPr lang="sr-Cyrl-RS" sz="3200" b="1" dirty="0">
              <a:solidFill>
                <a:srgbClr val="FF0000"/>
              </a:solidFill>
              <a:latin typeface="Times New Roman" pitchFamily="18" charset="0"/>
              <a:ea typeface="Noto Sans SC Regular" charset="0"/>
              <a:cs typeface="Noto Sans SC Regular" charset="0"/>
            </a:endParaRPr>
          </a:p>
          <a:p>
            <a:pPr marL="355600" indent="-342900" fontAlgn="auto">
              <a:spcBef>
                <a:spcPts val="775"/>
              </a:spcBef>
              <a:spcAft>
                <a:spcPts val="0"/>
              </a:spcAft>
              <a:buClr>
                <a:schemeClr val="tx1"/>
              </a:buClr>
              <a:buFont typeface="Times New Roman" pitchFamily="18"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Lst>
              <a:defRPr/>
            </a:pPr>
            <a:r>
              <a:rPr lang="en" sz="3200" b="1" dirty="0" err="1">
                <a:latin typeface="Times New Roman" pitchFamily="18" charset="0"/>
                <a:ea typeface="Noto Sans SC Regular" charset="0"/>
                <a:cs typeface="Noto Sans SC Regular" charset="0"/>
              </a:rPr>
              <a:t>Etiology </a:t>
            </a:r>
            <a:r>
              <a:rPr lang="en" sz="3200" dirty="0">
                <a:latin typeface="Times New Roman" pitchFamily="18" charset="0"/>
                <a:ea typeface="Noto Sans SC Regular" charset="0"/>
                <a:cs typeface="Noto Sans SC Regular" charset="0"/>
              </a:rPr>
              <a:t>:</a:t>
            </a:r>
          </a:p>
          <a:p>
            <a:pPr marL="755650" lvl="1" indent="-287338" fontAlgn="auto">
              <a:spcBef>
                <a:spcPts val="688"/>
              </a:spcBef>
              <a:spcAft>
                <a:spcPts val="0"/>
              </a:spcAft>
              <a:buFont typeface="Symbol" pitchFamily="18" charset="2"/>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Lst>
              <a:defRPr/>
            </a:pPr>
            <a:r>
              <a:rPr lang="sr-Latn-RS" sz="2800" dirty="0">
                <a:latin typeface="Times New Roman" pitchFamily="18" charset="0"/>
                <a:ea typeface="Noto Sans SC Regular" charset="0"/>
                <a:cs typeface="Noto Sans SC Regular" charset="0"/>
              </a:rPr>
              <a:t>R</a:t>
            </a:r>
            <a:r>
              <a:rPr lang="en" sz="2800" dirty="0">
                <a:latin typeface="Times New Roman" pitchFamily="18" charset="0"/>
                <a:ea typeface="Noto Sans SC Regular" charset="0"/>
                <a:cs typeface="Noto Sans SC Regular" charset="0"/>
              </a:rPr>
              <a:t>epeated deep vein thrombosis</a:t>
            </a:r>
            <a:endParaRPr lang="en-US" sz="2800" dirty="0">
              <a:latin typeface="Times New Roman" pitchFamily="18" charset="0"/>
              <a:ea typeface="Noto Sans SC Regular" charset="0"/>
              <a:cs typeface="Noto Sans SC Regular" charset="0"/>
            </a:endParaRPr>
          </a:p>
          <a:p>
            <a:pPr marL="755650" lvl="1" indent="-287338" fontAlgn="auto">
              <a:spcBef>
                <a:spcPts val="675"/>
              </a:spcBef>
              <a:spcAft>
                <a:spcPts val="0"/>
              </a:spcAft>
              <a:buFont typeface="Symbol" pitchFamily="18" charset="2"/>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Lst>
              <a:defRPr/>
            </a:pPr>
            <a:r>
              <a:rPr lang="sr-Latn-RS" sz="2800" dirty="0">
                <a:latin typeface="Times New Roman" pitchFamily="18" charset="0"/>
                <a:ea typeface="Noto Sans SC Regular" charset="0"/>
                <a:cs typeface="Noto Sans SC Regular" charset="0"/>
              </a:rPr>
              <a:t>C</a:t>
            </a:r>
            <a:r>
              <a:rPr lang="en" sz="2800" dirty="0">
                <a:latin typeface="Times New Roman" pitchFamily="18" charset="0"/>
                <a:ea typeface="Noto Sans SC Regular" charset="0"/>
                <a:cs typeface="Noto Sans SC Regular" charset="0"/>
              </a:rPr>
              <a:t>ompression of veins</a:t>
            </a:r>
            <a:endParaRPr lang="en-US" sz="2800" dirty="0">
              <a:latin typeface="Times New Roman" pitchFamily="18" charset="0"/>
              <a:ea typeface="Noto Sans SC Regular" charset="0"/>
              <a:cs typeface="Noto Sans SC Regular" charset="0"/>
            </a:endParaRPr>
          </a:p>
          <a:p>
            <a:pPr marL="755650" lvl="1" indent="-287338" fontAlgn="auto">
              <a:spcBef>
                <a:spcPts val="675"/>
              </a:spcBef>
              <a:spcAft>
                <a:spcPts val="0"/>
              </a:spcAft>
              <a:buFont typeface="Symbol" pitchFamily="18" charset="2"/>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Lst>
              <a:defRPr/>
            </a:pPr>
            <a:r>
              <a:rPr lang="en" sz="2800" dirty="0">
                <a:latin typeface="Times New Roman" pitchFamily="18" charset="0"/>
                <a:ea typeface="Noto Sans SC Regular" charset="0"/>
                <a:cs typeface="Noto Sans SC Regular" charset="0"/>
              </a:rPr>
              <a:t>AV </a:t>
            </a:r>
            <a:r>
              <a:rPr lang="en" sz="2800" dirty="0" err="1">
                <a:latin typeface="Times New Roman" pitchFamily="18" charset="0"/>
                <a:ea typeface="Noto Sans SC Regular" charset="0"/>
                <a:cs typeface="Noto Sans SC Regular" charset="0"/>
              </a:rPr>
              <a:t>fistulae</a:t>
            </a:r>
            <a:endParaRPr lang="en-US" sz="2800" dirty="0">
              <a:latin typeface="Times New Roman" pitchFamily="18" charset="0"/>
              <a:ea typeface="Noto Sans SC Regular" charset="0"/>
              <a:cs typeface="Noto Sans SC Regular" charset="0"/>
            </a:endParaRPr>
          </a:p>
          <a:p>
            <a:pPr marL="755650" lvl="1" indent="-287338" fontAlgn="auto">
              <a:spcBef>
                <a:spcPts val="688"/>
              </a:spcBef>
              <a:spcAft>
                <a:spcPts val="0"/>
              </a:spcAft>
              <a:buFont typeface="Symbol" pitchFamily="18" charset="2"/>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Lst>
              <a:defRPr/>
            </a:pPr>
            <a:r>
              <a:rPr lang="en" sz="2800" dirty="0">
                <a:latin typeface="Times New Roman" pitchFamily="18" charset="0"/>
                <a:ea typeface="Noto Sans SC Regular" charset="0"/>
                <a:cs typeface="Noto Sans SC Regular" charset="0"/>
              </a:rPr>
              <a:t>varicose veins </a:t>
            </a:r>
            <a:endParaRPr lang="en-US" sz="2800" dirty="0">
              <a:latin typeface="Times New Roman" pitchFamily="18" charset="0"/>
              <a:ea typeface="Noto Sans SC Regular" charset="0"/>
              <a:cs typeface="Noto Sans SC Regular" charset="0"/>
            </a:endParaRPr>
          </a:p>
        </p:txBody>
      </p:sp>
      <p:sp>
        <p:nvSpPr>
          <p:cNvPr id="82947" name="Rectangle 1"/>
          <p:cNvSpPr>
            <a:spLocks noGrp="1" noChangeArrowheads="1"/>
          </p:cNvSpPr>
          <p:nvPr>
            <p:ph type="title" idx="4294967295"/>
          </p:nvPr>
        </p:nvSpPr>
        <p:spPr>
          <a:xfrm>
            <a:off x="1524000" y="381000"/>
            <a:ext cx="5638800" cy="1158875"/>
          </a:xfrm>
        </p:spPr>
        <p:txBody>
          <a:bodyPr tIns="13320"/>
          <a:lstStyle/>
          <a:p>
            <a:pPr marL="12700" algn="l" eaLnBrk="1" hangingPunct="1">
              <a:spcBef>
                <a:spcPts val="113"/>
              </a:spcBef>
              <a:tabLst>
                <a:tab pos="457200" algn="l"/>
                <a:tab pos="914400" algn="l"/>
                <a:tab pos="1371600" algn="l"/>
                <a:tab pos="1828800" algn="l"/>
                <a:tab pos="2286000" algn="l"/>
                <a:tab pos="2743200" algn="l"/>
                <a:tab pos="3200400" algn="l"/>
                <a:tab pos="3657600" algn="l"/>
              </a:tabLst>
            </a:pPr>
            <a:r>
              <a:rPr lang="en">
                <a:latin typeface="Times New Roman" pitchFamily="18" charset="0"/>
              </a:rPr>
              <a:t>DISORDERS OF VEINS</a:t>
            </a:r>
          </a:p>
        </p:txBody>
      </p:sp>
    </p:spTree>
  </p:cSld>
  <p:clrMapOvr>
    <a:masterClrMapping/>
  </p:clrMapOvr>
  <p:transition spd="slow"/>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371600"/>
            <a:ext cx="8229600" cy="4953000"/>
          </a:xfrm>
        </p:spPr>
        <p:txBody>
          <a:bodyPr rtlCol="0">
            <a:normAutofit fontScale="77500" lnSpcReduction="20000"/>
          </a:bodyPr>
          <a:lstStyle/>
          <a:p>
            <a:pPr eaLnBrk="1" fontAlgn="auto" hangingPunct="1">
              <a:spcAft>
                <a:spcPts val="0"/>
              </a:spcAft>
              <a:defRPr/>
            </a:pPr>
            <a:r>
              <a:rPr lang="en" dirty="0">
                <a:latin typeface="Times New Roman" pitchFamily="18" charset="0"/>
                <a:cs typeface="Times New Roman" pitchFamily="18" charset="0"/>
              </a:rPr>
              <a:t>Pathophysiological sequence of events:</a:t>
            </a:r>
          </a:p>
          <a:p>
            <a:pPr marL="514350" indent="-514350" eaLnBrk="1" fontAlgn="auto" hangingPunct="1">
              <a:spcAft>
                <a:spcPts val="0"/>
              </a:spcAft>
              <a:buFont typeface="+mj-lt"/>
              <a:buAutoNum type="arabicPeriod"/>
              <a:defRPr/>
            </a:pPr>
            <a:r>
              <a:rPr lang="en" dirty="0">
                <a:latin typeface="Times New Roman" pitchFamily="18" charset="0"/>
                <a:cs typeface="Times New Roman" pitchFamily="18" charset="0"/>
              </a:rPr>
              <a:t>increased resistance to squeezing out blood from the LV</a:t>
            </a:r>
          </a:p>
          <a:p>
            <a:pPr marL="514350" indent="-514350" eaLnBrk="1" fontAlgn="auto" hangingPunct="1">
              <a:spcAft>
                <a:spcPts val="0"/>
              </a:spcAft>
              <a:buFont typeface="+mj-lt"/>
              <a:buAutoNum type="arabicPeriod"/>
              <a:defRPr/>
            </a:pPr>
            <a:r>
              <a:rPr lang="en" dirty="0">
                <a:latin typeface="Times New Roman" pitchFamily="18" charset="0"/>
                <a:cs typeface="Times New Roman" pitchFamily="18" charset="0"/>
              </a:rPr>
              <a:t>increased systolic pressure in the LV</a:t>
            </a:r>
          </a:p>
          <a:p>
            <a:pPr marL="514350" indent="-514350" eaLnBrk="1" fontAlgn="auto" hangingPunct="1">
              <a:spcAft>
                <a:spcPts val="0"/>
              </a:spcAft>
              <a:buFont typeface="+mj-lt"/>
              <a:buAutoNum type="arabicPeriod"/>
              <a:defRPr/>
            </a:pPr>
            <a:r>
              <a:rPr lang="en" dirty="0">
                <a:latin typeface="Times New Roman" pitchFamily="18" charset="0"/>
                <a:cs typeface="Times New Roman" pitchFamily="18" charset="0"/>
              </a:rPr>
              <a:t>concentric hypertrophy of the LV</a:t>
            </a:r>
          </a:p>
          <a:p>
            <a:pPr marL="514350" indent="-514350" eaLnBrk="1" fontAlgn="auto" hangingPunct="1">
              <a:spcAft>
                <a:spcPts val="0"/>
              </a:spcAft>
              <a:buFont typeface="+mj-lt"/>
              <a:buAutoNum type="arabicPeriod"/>
              <a:defRPr/>
            </a:pPr>
            <a:r>
              <a:rPr lang="en" dirty="0">
                <a:latin typeface="Times New Roman" pitchFamily="18" charset="0"/>
                <a:cs typeface="Times New Roman" pitchFamily="18" charset="0"/>
              </a:rPr>
              <a:t>LV diastolic dysfunction</a:t>
            </a:r>
          </a:p>
          <a:p>
            <a:pPr marL="514350" indent="-514350" eaLnBrk="1" fontAlgn="auto" hangingPunct="1">
              <a:spcAft>
                <a:spcPts val="0"/>
              </a:spcAft>
              <a:buFont typeface="+mj-lt"/>
              <a:buAutoNum type="arabicPeriod"/>
              <a:defRPr/>
            </a:pPr>
            <a:r>
              <a:rPr lang="en" dirty="0">
                <a:latin typeface="Times New Roman" pitchFamily="18" charset="0"/>
                <a:cs typeface="Times New Roman" pitchFamily="18" charset="0"/>
              </a:rPr>
              <a:t>increase in end-diastolic pressure LV with increase in systolic pressure LA</a:t>
            </a:r>
          </a:p>
          <a:p>
            <a:pPr marL="514350" indent="-514350" eaLnBrk="1" fontAlgn="auto" hangingPunct="1">
              <a:spcAft>
                <a:spcPts val="0"/>
              </a:spcAft>
              <a:buFont typeface="+mj-lt"/>
              <a:buAutoNum type="arabicPeriod"/>
              <a:defRPr/>
            </a:pPr>
            <a:r>
              <a:rPr lang="en" dirty="0">
                <a:latin typeface="Times New Roman" pitchFamily="18" charset="0"/>
                <a:cs typeface="Times New Roman" pitchFamily="18" charset="0"/>
              </a:rPr>
              <a:t>pulmonary vein congestion and pulmonary edema</a:t>
            </a:r>
          </a:p>
          <a:p>
            <a:pPr marL="514350" indent="-514350" eaLnBrk="1" fontAlgn="auto" hangingPunct="1">
              <a:spcAft>
                <a:spcPts val="0"/>
              </a:spcAft>
              <a:buFont typeface="+mj-lt"/>
              <a:buAutoNum type="arabicPeriod"/>
              <a:defRPr/>
            </a:pPr>
            <a:r>
              <a:rPr lang="en" dirty="0">
                <a:latin typeface="Times New Roman" pitchFamily="18" charset="0"/>
                <a:cs typeface="Times New Roman" pitchFamily="18" charset="0"/>
              </a:rPr>
              <a:t>dilatation and reduced contractility of the LV (systolic dysfunction)</a:t>
            </a:r>
          </a:p>
          <a:p>
            <a:pPr marL="514350" indent="-514350" eaLnBrk="1" fontAlgn="auto" hangingPunct="1">
              <a:spcAft>
                <a:spcPts val="0"/>
              </a:spcAft>
              <a:buFont typeface="+mj-lt"/>
              <a:buAutoNum type="arabicPeriod"/>
              <a:defRPr/>
            </a:pPr>
            <a:r>
              <a:rPr lang="en" dirty="0">
                <a:latin typeface="Times New Roman" pitchFamily="18" charset="0"/>
                <a:cs typeface="Times New Roman" pitchFamily="18" charset="0"/>
              </a:rPr>
              <a:t>decrease in EF (MV at rest normal, MV during effort reduced)</a:t>
            </a:r>
          </a:p>
        </p:txBody>
      </p:sp>
      <p:cxnSp>
        <p:nvCxnSpPr>
          <p:cNvPr id="5" name="Straight Connector 4"/>
          <p:cNvCxnSpPr/>
          <p:nvPr/>
        </p:nvCxnSpPr>
        <p:spPr>
          <a:xfrm>
            <a:off x="457200" y="1219200"/>
            <a:ext cx="8229600" cy="0"/>
          </a:xfrm>
          <a:prstGeom prst="line">
            <a:avLst/>
          </a:prstGeom>
          <a:ln w="22225">
            <a:solidFill>
              <a:schemeClr val="accent2"/>
            </a:solidFill>
          </a:ln>
        </p:spPr>
        <p:style>
          <a:lnRef idx="1">
            <a:schemeClr val="accent1"/>
          </a:lnRef>
          <a:fillRef idx="0">
            <a:schemeClr val="accent1"/>
          </a:fillRef>
          <a:effectRef idx="0">
            <a:schemeClr val="accent1"/>
          </a:effectRef>
          <a:fontRef idx="minor">
            <a:schemeClr val="tx1"/>
          </a:fontRef>
        </p:style>
      </p:cxnSp>
      <p:sp>
        <p:nvSpPr>
          <p:cNvPr id="10244" name="Title 1"/>
          <p:cNvSpPr>
            <a:spLocks noGrp="1"/>
          </p:cNvSpPr>
          <p:nvPr>
            <p:ph type="title"/>
          </p:nvPr>
        </p:nvSpPr>
        <p:spPr>
          <a:xfrm>
            <a:off x="457200" y="76200"/>
            <a:ext cx="8229600" cy="1143000"/>
          </a:xfrm>
        </p:spPr>
        <p:txBody>
          <a:bodyPr/>
          <a:lstStyle/>
          <a:p>
            <a:pPr eaLnBrk="1" hangingPunct="1"/>
            <a:r>
              <a:rPr lang="en" dirty="0">
                <a:latin typeface="Times New Roman" pitchFamily="18" charset="0"/>
                <a:cs typeface="Times New Roman" pitchFamily="18" charset="0"/>
              </a:rPr>
              <a:t>Aortic stenosis</a:t>
            </a:r>
          </a:p>
        </p:txBody>
      </p:sp>
      <p:pic>
        <p:nvPicPr>
          <p:cNvPr id="10245" name="Picture 4"/>
          <p:cNvPicPr>
            <a:picLocks noChangeAspect="1" noChangeArrowheads="1"/>
          </p:cNvPicPr>
          <p:nvPr/>
        </p:nvPicPr>
        <p:blipFill>
          <a:blip r:embed="rId2" cstate="print"/>
          <a:srcRect l="30000" t="12222" r="31250" b="21111"/>
          <a:stretch>
            <a:fillRect/>
          </a:stretch>
        </p:blipFill>
        <p:spPr bwMode="auto">
          <a:xfrm>
            <a:off x="7962900" y="5715000"/>
            <a:ext cx="1181100" cy="1143000"/>
          </a:xfrm>
          <a:prstGeom prst="rect">
            <a:avLst/>
          </a:prstGeom>
          <a:noFill/>
          <a:ln w="9525">
            <a:noFill/>
            <a:miter lim="800000"/>
            <a:headEnd/>
            <a:tailEnd/>
          </a:ln>
        </p:spPr>
      </p:pic>
    </p:spTree>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3970" name="Picture 2"/>
          <p:cNvPicPr>
            <a:picLocks noChangeAspect="1" noChangeArrowheads="1"/>
          </p:cNvPicPr>
          <p:nvPr/>
        </p:nvPicPr>
        <p:blipFill>
          <a:blip r:embed="rId3" cstate="print"/>
          <a:srcRect/>
          <a:stretch>
            <a:fillRect/>
          </a:stretch>
        </p:blipFill>
        <p:spPr bwMode="auto">
          <a:xfrm>
            <a:off x="0" y="1600200"/>
            <a:ext cx="4724400" cy="5257800"/>
          </a:xfrm>
          <a:prstGeom prst="rect">
            <a:avLst/>
          </a:prstGeom>
          <a:noFill/>
          <a:ln w="9525">
            <a:noFill/>
            <a:round/>
            <a:headEnd/>
            <a:tailEnd/>
          </a:ln>
        </p:spPr>
      </p:pic>
      <p:grpSp>
        <p:nvGrpSpPr>
          <p:cNvPr id="83971" name="Group 3"/>
          <p:cNvGrpSpPr>
            <a:grpSpLocks/>
          </p:cNvGrpSpPr>
          <p:nvPr/>
        </p:nvGrpSpPr>
        <p:grpSpPr bwMode="auto">
          <a:xfrm>
            <a:off x="4953000" y="2287588"/>
            <a:ext cx="4113213" cy="4113212"/>
            <a:chOff x="3168" y="576"/>
            <a:chExt cx="2591" cy="2591"/>
          </a:xfrm>
        </p:grpSpPr>
        <p:pic>
          <p:nvPicPr>
            <p:cNvPr id="83973" name="Picture 4">
              <a:hlinkClick r:id="rId4"/>
            </p:cNvPr>
            <p:cNvPicPr>
              <a:picLocks noChangeAspect="1" noChangeArrowheads="1"/>
            </p:cNvPicPr>
            <p:nvPr/>
          </p:nvPicPr>
          <p:blipFill>
            <a:blip r:embed="rId5" cstate="print"/>
            <a:srcRect/>
            <a:stretch>
              <a:fillRect/>
            </a:stretch>
          </p:blipFill>
          <p:spPr bwMode="auto">
            <a:xfrm>
              <a:off x="4176" y="576"/>
              <a:ext cx="1439" cy="1403"/>
            </a:xfrm>
            <a:prstGeom prst="rect">
              <a:avLst/>
            </a:prstGeom>
            <a:noFill/>
            <a:ln w="9525">
              <a:noFill/>
              <a:round/>
              <a:headEnd/>
              <a:tailEnd/>
            </a:ln>
          </p:spPr>
        </p:pic>
        <p:pic>
          <p:nvPicPr>
            <p:cNvPr id="83974" name="Picture 5">
              <a:hlinkClick r:id="rId4"/>
            </p:cNvPr>
            <p:cNvPicPr>
              <a:picLocks noChangeAspect="1" noChangeArrowheads="1"/>
            </p:cNvPicPr>
            <p:nvPr/>
          </p:nvPicPr>
          <p:blipFill>
            <a:blip r:embed="rId6" cstate="print"/>
            <a:srcRect/>
            <a:stretch>
              <a:fillRect/>
            </a:stretch>
          </p:blipFill>
          <p:spPr bwMode="auto">
            <a:xfrm>
              <a:off x="3168" y="1968"/>
              <a:ext cx="2591" cy="1199"/>
            </a:xfrm>
            <a:prstGeom prst="rect">
              <a:avLst/>
            </a:prstGeom>
            <a:noFill/>
            <a:ln w="9525">
              <a:noFill/>
              <a:round/>
              <a:headEnd/>
              <a:tailEnd/>
            </a:ln>
          </p:spPr>
        </p:pic>
      </p:grpSp>
      <p:sp>
        <p:nvSpPr>
          <p:cNvPr id="83972" name="Rectangle 1"/>
          <p:cNvSpPr>
            <a:spLocks noGrp="1" noChangeArrowheads="1"/>
          </p:cNvSpPr>
          <p:nvPr>
            <p:ph type="title" idx="4294967295"/>
          </p:nvPr>
        </p:nvSpPr>
        <p:spPr>
          <a:xfrm>
            <a:off x="1524000" y="381000"/>
            <a:ext cx="5638800" cy="1158875"/>
          </a:xfrm>
        </p:spPr>
        <p:txBody>
          <a:bodyPr tIns="13320"/>
          <a:lstStyle/>
          <a:p>
            <a:pPr marL="12700" algn="l" eaLnBrk="1" hangingPunct="1">
              <a:spcBef>
                <a:spcPts val="113"/>
              </a:spcBef>
              <a:tabLst>
                <a:tab pos="457200" algn="l"/>
                <a:tab pos="914400" algn="l"/>
                <a:tab pos="1371600" algn="l"/>
                <a:tab pos="1828800" algn="l"/>
                <a:tab pos="2286000" algn="l"/>
                <a:tab pos="2743200" algn="l"/>
                <a:tab pos="3200400" algn="l"/>
                <a:tab pos="3657600" algn="l"/>
              </a:tabLst>
            </a:pPr>
            <a:r>
              <a:rPr lang="en">
                <a:latin typeface="Times New Roman" pitchFamily="18" charset="0"/>
              </a:rPr>
              <a:t>DISORDERS OF VEINS</a:t>
            </a:r>
          </a:p>
        </p:txBody>
      </p:sp>
    </p:spTree>
  </p:cSld>
  <p:clrMapOvr>
    <a:masterClrMapping/>
  </p:clrMapOvr>
  <p:transition spd="slow"/>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4994" name="Group 2"/>
          <p:cNvGrpSpPr>
            <a:grpSpLocks/>
          </p:cNvGrpSpPr>
          <p:nvPr/>
        </p:nvGrpSpPr>
        <p:grpSpPr bwMode="auto">
          <a:xfrm>
            <a:off x="0" y="990600"/>
            <a:ext cx="8723313" cy="5865813"/>
            <a:chOff x="0" y="624"/>
            <a:chExt cx="5495" cy="3695"/>
          </a:xfrm>
        </p:grpSpPr>
        <p:pic>
          <p:nvPicPr>
            <p:cNvPr id="84996" name="Picture 3">
              <a:hlinkClick r:id="rId3"/>
            </p:cNvPr>
            <p:cNvPicPr>
              <a:picLocks noChangeAspect="1" noChangeArrowheads="1"/>
            </p:cNvPicPr>
            <p:nvPr/>
          </p:nvPicPr>
          <p:blipFill>
            <a:blip r:embed="rId4" cstate="print"/>
            <a:srcRect/>
            <a:stretch>
              <a:fillRect/>
            </a:stretch>
          </p:blipFill>
          <p:spPr bwMode="auto">
            <a:xfrm>
              <a:off x="3696" y="864"/>
              <a:ext cx="1799" cy="1799"/>
            </a:xfrm>
            <a:prstGeom prst="rect">
              <a:avLst/>
            </a:prstGeom>
            <a:noFill/>
            <a:ln w="9525">
              <a:noFill/>
              <a:round/>
              <a:headEnd/>
              <a:tailEnd/>
            </a:ln>
          </p:spPr>
        </p:pic>
        <p:pic>
          <p:nvPicPr>
            <p:cNvPr id="84997" name="Picture 4">
              <a:hlinkClick r:id="rId3"/>
            </p:cNvPr>
            <p:cNvPicPr>
              <a:picLocks noChangeAspect="1" noChangeArrowheads="1"/>
            </p:cNvPicPr>
            <p:nvPr/>
          </p:nvPicPr>
          <p:blipFill>
            <a:blip r:embed="rId5" cstate="print"/>
            <a:srcRect/>
            <a:stretch>
              <a:fillRect/>
            </a:stretch>
          </p:blipFill>
          <p:spPr bwMode="auto">
            <a:xfrm>
              <a:off x="0" y="624"/>
              <a:ext cx="2255" cy="3695"/>
            </a:xfrm>
            <a:prstGeom prst="rect">
              <a:avLst/>
            </a:prstGeom>
            <a:noFill/>
            <a:ln w="9525">
              <a:noFill/>
              <a:round/>
              <a:headEnd/>
              <a:tailEnd/>
            </a:ln>
          </p:spPr>
        </p:pic>
        <p:pic>
          <p:nvPicPr>
            <p:cNvPr id="84998" name="Picture 5">
              <a:hlinkClick r:id="rId3"/>
            </p:cNvPr>
            <p:cNvPicPr>
              <a:picLocks noChangeAspect="1" noChangeArrowheads="1"/>
            </p:cNvPicPr>
            <p:nvPr/>
          </p:nvPicPr>
          <p:blipFill>
            <a:blip r:embed="rId6" cstate="print"/>
            <a:srcRect/>
            <a:stretch>
              <a:fillRect/>
            </a:stretch>
          </p:blipFill>
          <p:spPr bwMode="auto">
            <a:xfrm>
              <a:off x="1920" y="864"/>
              <a:ext cx="1895" cy="2897"/>
            </a:xfrm>
            <a:prstGeom prst="rect">
              <a:avLst/>
            </a:prstGeom>
            <a:noFill/>
            <a:ln w="9525">
              <a:noFill/>
              <a:round/>
              <a:headEnd/>
              <a:tailEnd/>
            </a:ln>
          </p:spPr>
        </p:pic>
        <p:pic>
          <p:nvPicPr>
            <p:cNvPr id="84999" name="Picture 6">
              <a:hlinkClick r:id="rId3"/>
            </p:cNvPr>
            <p:cNvPicPr>
              <a:picLocks noChangeAspect="1" noChangeArrowheads="1"/>
            </p:cNvPicPr>
            <p:nvPr/>
          </p:nvPicPr>
          <p:blipFill>
            <a:blip r:embed="rId7" cstate="print"/>
            <a:srcRect/>
            <a:stretch>
              <a:fillRect/>
            </a:stretch>
          </p:blipFill>
          <p:spPr bwMode="auto">
            <a:xfrm>
              <a:off x="3840" y="2736"/>
              <a:ext cx="1631" cy="1487"/>
            </a:xfrm>
            <a:prstGeom prst="rect">
              <a:avLst/>
            </a:prstGeom>
            <a:noFill/>
            <a:ln w="9525">
              <a:noFill/>
              <a:round/>
              <a:headEnd/>
              <a:tailEnd/>
            </a:ln>
          </p:spPr>
        </p:pic>
      </p:grpSp>
      <p:sp>
        <p:nvSpPr>
          <p:cNvPr id="8" name="Rectangle 1"/>
          <p:cNvSpPr>
            <a:spLocks noGrp="1" noChangeArrowheads="1"/>
          </p:cNvSpPr>
          <p:nvPr>
            <p:ph type="title" idx="4294967295"/>
          </p:nvPr>
        </p:nvSpPr>
        <p:spPr>
          <a:xfrm>
            <a:off x="1274763" y="0"/>
            <a:ext cx="6875462" cy="1255713"/>
          </a:xfrm>
        </p:spPr>
        <p:txBody>
          <a:bodyPr tIns="13320" rtlCol="0">
            <a:normAutofit fontScale="90000"/>
          </a:bodyPr>
          <a:lstStyle/>
          <a:p>
            <a:pPr marL="12700" eaLnBrk="1" fontAlgn="auto" hangingPunct="1">
              <a:spcBef>
                <a:spcPts val="113"/>
              </a:spcBef>
              <a:spcAft>
                <a:spcPts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Lst>
              <a:defRPr/>
            </a:pPr>
            <a:r>
              <a:rPr lang="en" dirty="0">
                <a:latin typeface="Times New Roman" pitchFamily="18" charset="0"/>
              </a:rPr>
              <a:t>LYMPH VESSEL DISORDERS</a:t>
            </a:r>
            <a:r>
              <a:rPr lang="sr-Cyrl-RS" dirty="0">
                <a:latin typeface="Times New Roman" pitchFamily="18" charset="0"/>
              </a:rPr>
              <a:t/>
            </a:r>
            <a:br>
              <a:rPr lang="sr-Cyrl-RS" dirty="0">
                <a:latin typeface="Times New Roman" pitchFamily="18" charset="0"/>
              </a:rPr>
            </a:br>
            <a:endParaRPr lang="sr-Cyrl-RS" dirty="0">
              <a:latin typeface="Times New Roman" pitchFamily="18" charset="0"/>
            </a:endParaRPr>
          </a:p>
        </p:txBody>
      </p:sp>
    </p:spTree>
  </p:cSld>
  <p:clrMapOvr>
    <a:masterClrMapping/>
  </p:clrMapOvr>
  <p:transition spd="slow"/>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Content Placeholder 2"/>
          <p:cNvSpPr>
            <a:spLocks noGrp="1"/>
          </p:cNvSpPr>
          <p:nvPr>
            <p:ph idx="1"/>
          </p:nvPr>
        </p:nvSpPr>
        <p:spPr>
          <a:xfrm>
            <a:off x="457200" y="1371600"/>
            <a:ext cx="8458200" cy="4525963"/>
          </a:xfrm>
        </p:spPr>
        <p:txBody>
          <a:bodyPr/>
          <a:lstStyle/>
          <a:p>
            <a:pPr eaLnBrk="1" hangingPunct="1"/>
            <a:r>
              <a:rPr lang="en" sz="2400" dirty="0">
                <a:latin typeface="Times New Roman" pitchFamily="18" charset="0"/>
                <a:cs typeface="Times New Roman" pitchFamily="18" charset="0"/>
              </a:rPr>
              <a:t>Clinical manifestations:</a:t>
            </a:r>
          </a:p>
          <a:p>
            <a:pPr marL="457200" indent="-457200" eaLnBrk="1" hangingPunct="1">
              <a:buFont typeface="+mj-lt"/>
              <a:buAutoNum type="arabicPeriod"/>
            </a:pPr>
            <a:r>
              <a:rPr lang="en" sz="2400" dirty="0">
                <a:latin typeface="Times New Roman" pitchFamily="18" charset="0"/>
                <a:cs typeface="Times New Roman" pitchFamily="18" charset="0"/>
              </a:rPr>
              <a:t>Dyspnea</a:t>
            </a:r>
          </a:p>
          <a:p>
            <a:pPr marL="457200" indent="-457200" eaLnBrk="1" hangingPunct="1">
              <a:buFont typeface="+mj-lt"/>
              <a:buAutoNum type="arabicPeriod"/>
            </a:pPr>
            <a:r>
              <a:rPr lang="en" sz="2400" dirty="0">
                <a:latin typeface="Times New Roman" pitchFamily="18" charset="0"/>
                <a:cs typeface="Times New Roman" pitchFamily="18" charset="0"/>
              </a:rPr>
              <a:t>Disturbance of consciousness (syncope)</a:t>
            </a:r>
          </a:p>
          <a:p>
            <a:pPr marL="457200" indent="-457200" eaLnBrk="1" hangingPunct="1">
              <a:buFont typeface="+mj-lt"/>
              <a:buAutoNum type="arabicPeriod"/>
            </a:pPr>
            <a:r>
              <a:rPr lang="en" sz="2400" dirty="0">
                <a:latin typeface="Times New Roman" pitchFamily="18" charset="0"/>
                <a:cs typeface="Times New Roman" pitchFamily="18" charset="0"/>
              </a:rPr>
              <a:t>Angina pectoris</a:t>
            </a:r>
          </a:p>
          <a:p>
            <a:pPr marL="457200" indent="-457200" eaLnBrk="1" hangingPunct="1">
              <a:buFont typeface="+mj-lt"/>
              <a:buAutoNum type="arabicPeriod"/>
            </a:pPr>
            <a:r>
              <a:rPr lang="en" sz="2400" dirty="0">
                <a:latin typeface="Times New Roman" pitchFamily="18" charset="0"/>
                <a:cs typeface="Times New Roman" pitchFamily="18" charset="0"/>
              </a:rPr>
              <a:t>Insufficiency of the left and then the right heart</a:t>
            </a:r>
          </a:p>
          <a:p>
            <a:pPr marL="457200" indent="-457200" eaLnBrk="1" hangingPunct="1">
              <a:buFont typeface="+mj-lt"/>
              <a:buAutoNum type="arabicPeriod"/>
            </a:pPr>
            <a:r>
              <a:rPr lang="en" sz="2400" dirty="0">
                <a:latin typeface="Times New Roman" pitchFamily="18" charset="0"/>
                <a:cs typeface="Times New Roman" pitchFamily="18" charset="0"/>
              </a:rPr>
              <a:t>Changes in the strength of the pulse wave (pulsus </a:t>
            </a:r>
            <a:r>
              <a:rPr lang="en" sz="2400" dirty="0" err="1">
                <a:latin typeface="Times New Roman" pitchFamily="18" charset="0"/>
                <a:cs typeface="Times New Roman" pitchFamily="18" charset="0"/>
              </a:rPr>
              <a:t>parvus </a:t>
            </a:r>
            <a:r>
              <a:rPr lang="en" sz="2400" dirty="0">
                <a:latin typeface="Times New Roman" pitchFamily="18" charset="0"/>
                <a:cs typeface="Times New Roman" pitchFamily="18" charset="0"/>
              </a:rPr>
              <a:t>et </a:t>
            </a:r>
            <a:r>
              <a:rPr lang="en" sz="2400" dirty="0" err="1">
                <a:latin typeface="Times New Roman" pitchFamily="18" charset="0"/>
                <a:cs typeface="Times New Roman" pitchFamily="18" charset="0"/>
              </a:rPr>
              <a:t>tardus </a:t>
            </a:r>
            <a:r>
              <a:rPr lang="en" sz="2400" dirty="0">
                <a:latin typeface="Times New Roman" pitchFamily="18" charset="0"/>
                <a:cs typeface="Times New Roman" pitchFamily="18" charset="0"/>
              </a:rPr>
              <a:t>- delayed weaker)</a:t>
            </a:r>
          </a:p>
          <a:p>
            <a:pPr marL="457200" indent="-457200" eaLnBrk="1" hangingPunct="1">
              <a:buFont typeface="+mj-lt"/>
              <a:buAutoNum type="arabicPeriod"/>
            </a:pPr>
            <a:r>
              <a:rPr lang="en" sz="2400" dirty="0">
                <a:latin typeface="Times New Roman" pitchFamily="18" charset="0"/>
                <a:cs typeface="Times New Roman" pitchFamily="18" charset="0"/>
              </a:rPr>
              <a:t>Convergent blood type pressure (approach)</a:t>
            </a:r>
          </a:p>
        </p:txBody>
      </p:sp>
      <p:cxnSp>
        <p:nvCxnSpPr>
          <p:cNvPr id="5" name="Straight Connector 4"/>
          <p:cNvCxnSpPr/>
          <p:nvPr/>
        </p:nvCxnSpPr>
        <p:spPr>
          <a:xfrm>
            <a:off x="457200" y="1219200"/>
            <a:ext cx="8229600" cy="0"/>
          </a:xfrm>
          <a:prstGeom prst="line">
            <a:avLst/>
          </a:prstGeom>
          <a:ln w="22225">
            <a:solidFill>
              <a:schemeClr val="accent2"/>
            </a:solidFill>
          </a:ln>
        </p:spPr>
        <p:style>
          <a:lnRef idx="1">
            <a:schemeClr val="accent1"/>
          </a:lnRef>
          <a:fillRef idx="0">
            <a:schemeClr val="accent1"/>
          </a:fillRef>
          <a:effectRef idx="0">
            <a:schemeClr val="accent1"/>
          </a:effectRef>
          <a:fontRef idx="minor">
            <a:schemeClr val="tx1"/>
          </a:fontRef>
        </p:style>
      </p:cxnSp>
      <p:sp>
        <p:nvSpPr>
          <p:cNvPr id="11268" name="Title 1"/>
          <p:cNvSpPr>
            <a:spLocks noGrp="1"/>
          </p:cNvSpPr>
          <p:nvPr>
            <p:ph type="title"/>
          </p:nvPr>
        </p:nvSpPr>
        <p:spPr>
          <a:xfrm>
            <a:off x="457200" y="76200"/>
            <a:ext cx="8229600" cy="1143000"/>
          </a:xfrm>
        </p:spPr>
        <p:txBody>
          <a:bodyPr/>
          <a:lstStyle/>
          <a:p>
            <a:pPr eaLnBrk="1" hangingPunct="1"/>
            <a:r>
              <a:rPr lang="en" dirty="0">
                <a:latin typeface="Times New Roman" pitchFamily="18" charset="0"/>
                <a:cs typeface="Times New Roman" pitchFamily="18" charset="0"/>
              </a:rPr>
              <a:t>Aortic stenosis</a:t>
            </a:r>
          </a:p>
        </p:txBody>
      </p:sp>
      <p:pic>
        <p:nvPicPr>
          <p:cNvPr id="11269" name="Picture 2"/>
          <p:cNvPicPr>
            <a:picLocks noChangeAspect="1" noChangeArrowheads="1"/>
          </p:cNvPicPr>
          <p:nvPr/>
        </p:nvPicPr>
        <p:blipFill>
          <a:blip r:embed="rId2" cstate="print"/>
          <a:srcRect/>
          <a:stretch>
            <a:fillRect/>
          </a:stretch>
        </p:blipFill>
        <p:spPr bwMode="auto">
          <a:xfrm>
            <a:off x="5824538" y="4495800"/>
            <a:ext cx="2938462" cy="2209800"/>
          </a:xfrm>
          <a:prstGeom prst="rect">
            <a:avLst/>
          </a:prstGeom>
          <a:noFill/>
          <a:ln w="9525">
            <a:noFill/>
            <a:miter lim="800000"/>
            <a:headEnd/>
            <a:tailEnd/>
          </a:ln>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7138</TotalTime>
  <Words>3524</Words>
  <Application>Microsoft Office PowerPoint</Application>
  <PresentationFormat>On-screen Show (4:3)</PresentationFormat>
  <Paragraphs>652</Paragraphs>
  <Slides>81</Slides>
  <Notes>34</Notes>
  <HiddenSlides>0</HiddenSlides>
  <MMClips>0</MMClips>
  <ScaleCrop>false</ScaleCrop>
  <HeadingPairs>
    <vt:vector size="4" baseType="variant">
      <vt:variant>
        <vt:lpstr>Theme</vt:lpstr>
      </vt:variant>
      <vt:variant>
        <vt:i4>1</vt:i4>
      </vt:variant>
      <vt:variant>
        <vt:lpstr>Slide Titles</vt:lpstr>
      </vt:variant>
      <vt:variant>
        <vt:i4>81</vt:i4>
      </vt:variant>
    </vt:vector>
  </HeadingPairs>
  <TitlesOfParts>
    <vt:vector size="82" baseType="lpstr">
      <vt:lpstr>Office Theme</vt:lpstr>
      <vt:lpstr>PATHOPHYSIOLOGY OF CARDIOVASCULAR SYSTEM PART 2</vt:lpstr>
      <vt:lpstr>CONTENT</vt:lpstr>
      <vt:lpstr>Diseases of the endocardium</vt:lpstr>
      <vt:lpstr>Valvular defects (valve disorders)</vt:lpstr>
      <vt:lpstr>Valvular defects (valve disorders)</vt:lpstr>
      <vt:lpstr>Aortic stenosis</vt:lpstr>
      <vt:lpstr>Aortic stenosis</vt:lpstr>
      <vt:lpstr>Aortic stenosis</vt:lpstr>
      <vt:lpstr>Aortic stenosis</vt:lpstr>
      <vt:lpstr>Aortic insufficiency</vt:lpstr>
      <vt:lpstr>Aortic insufficiency</vt:lpstr>
      <vt:lpstr>Aortic insufficiency</vt:lpstr>
      <vt:lpstr>Aortic insufficiency</vt:lpstr>
      <vt:lpstr>Mitral stenosis</vt:lpstr>
      <vt:lpstr>Mitral stenosis</vt:lpstr>
      <vt:lpstr>Mitral stenosis</vt:lpstr>
      <vt:lpstr>Mitral stenosis</vt:lpstr>
      <vt:lpstr>Mitral stenosis</vt:lpstr>
      <vt:lpstr>Mitral stenosis</vt:lpstr>
      <vt:lpstr>Mitral stenosis</vt:lpstr>
      <vt:lpstr>Mitral insufficiency</vt:lpstr>
      <vt:lpstr>Mitral insufficiency</vt:lpstr>
      <vt:lpstr>Mitral insufficiency</vt:lpstr>
      <vt:lpstr>Tricuspid stenosis</vt:lpstr>
      <vt:lpstr>Tricuspid stenosis</vt:lpstr>
      <vt:lpstr>Tricuspid stenosis</vt:lpstr>
      <vt:lpstr>Tricuspid insufficiency</vt:lpstr>
      <vt:lpstr>Tricuspid insufficiency</vt:lpstr>
      <vt:lpstr>Pulmonary stenosis</vt:lpstr>
      <vt:lpstr>Pulmonary insufficiency</vt:lpstr>
      <vt:lpstr>Rheumatoid fever</vt:lpstr>
      <vt:lpstr>Rheumatoid fever</vt:lpstr>
      <vt:lpstr>Rheumatoid fever</vt:lpstr>
      <vt:lpstr>Infective endocarditis</vt:lpstr>
      <vt:lpstr>Infective endocarditis</vt:lpstr>
      <vt:lpstr>Infective endocarditis</vt:lpstr>
      <vt:lpstr>Infective endocarditis</vt:lpstr>
      <vt:lpstr>Infective endocarditis</vt:lpstr>
      <vt:lpstr>Infective endocarditis</vt:lpstr>
      <vt:lpstr>CONTENT</vt:lpstr>
      <vt:lpstr>PERICARDIUM</vt:lpstr>
      <vt:lpstr>ACUTE PERICARDITIS</vt:lpstr>
      <vt:lpstr>ACUTE PERICARDITIS</vt:lpstr>
      <vt:lpstr>ACUTE PERICARDITIS</vt:lpstr>
      <vt:lpstr>ACUTE PERICARDITIS</vt:lpstr>
      <vt:lpstr>CONSTRICTIVE PERICARDITIS</vt:lpstr>
      <vt:lpstr>CONSTRICTIVE PERICARDITIS</vt:lpstr>
      <vt:lpstr>ARTERIAL DISORDERS</vt:lpstr>
      <vt:lpstr>DISEASES OF THE AORTA</vt:lpstr>
      <vt:lpstr>ANEURYSMS OF THE AORTA</vt:lpstr>
      <vt:lpstr>ANEURYSMS OF THE AORTA</vt:lpstr>
      <vt:lpstr>ANEURYSMS OF THE AORTA</vt:lpstr>
      <vt:lpstr>ANEURYSMS  OF THE THORACIC AORTA</vt:lpstr>
      <vt:lpstr>ANEURYSMS  OF THE ABDOMINAL AORTA</vt:lpstr>
      <vt:lpstr>AORTIC DISSECANT ANEURYSM</vt:lpstr>
      <vt:lpstr>AORTIC DISSECANT ANEURYSM</vt:lpstr>
      <vt:lpstr>OCCLUSIVE DISEASES OF THE AORTA</vt:lpstr>
      <vt:lpstr>OCCLUSIVE DISEASES OF THE AORTA</vt:lpstr>
      <vt:lpstr>AORTITIS</vt:lpstr>
      <vt:lpstr>DISEASES  OF THE PERIPHERAL ARTERIES</vt:lpstr>
      <vt:lpstr>DISEASES  OF THE PERIPHERAL ARTERIES</vt:lpstr>
      <vt:lpstr>DISEASES  OF THE PERIPHERAL ARTERIES</vt:lpstr>
      <vt:lpstr>DISEASES  OF THE PERIPHERAL ARTERIES</vt:lpstr>
      <vt:lpstr>DISEASES  OF THE PERIPHERAL ARTERIES</vt:lpstr>
      <vt:lpstr>DISEASES  OF THE PERIPHERALS ARTERY</vt:lpstr>
      <vt:lpstr>CLASSIFICATION OF VASCULITIS</vt:lpstr>
      <vt:lpstr>DISEASES  OF THE PERIPHERAL ARTERIES</vt:lpstr>
      <vt:lpstr>DISEASES  OF THE PERIPHERAL ARTERIES</vt:lpstr>
      <vt:lpstr>DISEASES  OF THE PERIPHERAL ARTERIES</vt:lpstr>
      <vt:lpstr>DISORDERS OF VEINS</vt:lpstr>
      <vt:lpstr>DISORDERS OF VEINS</vt:lpstr>
      <vt:lpstr>DISORDERS OF VEINS</vt:lpstr>
      <vt:lpstr>DISORDERS OF VEINS</vt:lpstr>
      <vt:lpstr>DISORDERS OF VEINS</vt:lpstr>
      <vt:lpstr>DISORDERS OF VEINS</vt:lpstr>
      <vt:lpstr>DISORDERS OF VEINS</vt:lpstr>
      <vt:lpstr>DISORDERS OF VEINS</vt:lpstr>
      <vt:lpstr>DISORDERS OF VEINS</vt:lpstr>
      <vt:lpstr>DISORDERS OF VEINS</vt:lpstr>
      <vt:lpstr>DISORDERS OF VEINS</vt:lpstr>
      <vt:lpstr>LYMPH VESSEL DISORDERS </vt:lpstr>
    </vt:vector>
  </TitlesOfParts>
  <Company>HP</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ПАТОФИЗИОЛОГИЈА КАРДИОВАСКУЛАРНОГ СИСТЕМА 2</dc:title>
  <dc:creator>Boban Petrovic</dc:creator>
  <cp:lastModifiedBy>User</cp:lastModifiedBy>
  <cp:revision>107</cp:revision>
  <dcterms:created xsi:type="dcterms:W3CDTF">2022-08-26T07:29:36Z</dcterms:created>
  <dcterms:modified xsi:type="dcterms:W3CDTF">2023-09-10T08:17:48Z</dcterms:modified>
</cp:coreProperties>
</file>